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emf" ContentType="image/x-em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9932"/>
    <a:srgbClr val="BCE2EE"/>
    <a:srgbClr val="585857"/>
    <a:srgbClr val="4E5E57"/>
    <a:srgbClr val="DB09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sz="22476"/>
    <p:restoredTop sz="94809"/>
  </p:normalViewPr>
  <p:slideViewPr>
    <p:cSldViewPr snapToGrid="0" snapToObjects="1">
      <p:cViewPr varScale="1">
        <p:scale>
          <a:sx d="100" n="78"/>
          <a:sy d="100" n="78"/>
        </p:scale>
        <p:origin x="538" y="48"/>
      </p:cViewPr>
      <p:guideLst/>
    </p:cSldViewPr>
  </p:slideViewPr>
  <p:notesTextViewPr>
    <p:cViewPr>
      <p:scale>
        <a:sx d="1" n="1"/>
        <a:sy d="1" n="1"/>
      </p:scale>
      <p:origin x="0" y="0"/>
    </p:cViewPr>
  </p:notesTextViewPr>
  <p:gridSpacing cx="72008" cy="72008"/>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notesMaster" Target="notesMasters/notesMaster1.xml" /><Relationship Id="rId22" Type="http://schemas.openxmlformats.org/officeDocument/2006/relationships/theme" Target="theme/theme1.xml" /><Relationship Id="rId21" Type="http://schemas.openxmlformats.org/officeDocument/2006/relationships/viewProps" Target="viewProps.xml" /><Relationship Id="rId1" Type="http://schemas.openxmlformats.org/officeDocument/2006/relationships/slideMaster" Target="slideMasters/slideMaster1.xml" /><Relationship Id="rId20" Type="http://schemas.openxmlformats.org/officeDocument/2006/relationships/presProps" Target="presProps.xml" /><Relationship Id="rId24" Type="http://schemas.microsoft.com/office/2016/11/relationships/changesInfo" Target="changesInfos/changesInfo1.xml" /><Relationship Id="rId23" Type="http://schemas.openxmlformats.org/officeDocument/2006/relationships/tableStyles" Target="tableStyles.xml" /></Relationships>
</file>

<file path=ppt/media/image1.png>
</file>

<file path=ppt/media/image10.png>
</file>

<file path=ppt/media/image11.png>
</file>

<file path=ppt/media/image12.png>
</file>

<file path=ppt/media/image13.png>
</file>

<file path=ppt/media/image14.png>
</file>

<file path=ppt/media/image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3.xml.rels><?xml version="1.0" encoding="UTF-8"?><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a:t>Introduce the concept of soundscape as a holistic approach to acoustic environments</a:t>
            </a:r>
          </a:p>
          <a:p>
            <a:pPr lvl="0" indent="0" marL="0">
              <a:buNone/>
            </a:pPr>
          </a:p>
          <a:p>
            <a:pPr lvl="0"/>
            <a:r>
              <a:rPr/>
              <a:t>Highlight the importance of the ISO 12913 series in standardizing soundscape assessment</a:t>
            </a:r>
          </a:p>
          <a:p>
            <a:pPr lvl="0" indent="0" marL="0">
              <a:buNone/>
            </a:pPr>
          </a:p>
          <a:p>
            <a:pPr lvl="0"/>
            <a:r>
              <a:rPr/>
              <a:t>Emphasize the ongoing challenges in applying these standards consistently across studies</a:t>
            </a:r>
          </a:p>
          <a:p>
            <a:pPr lvl="0" indent="0" marL="0">
              <a:buNone/>
            </a:pPr>
          </a:p>
          <a:p>
            <a:pPr lvl="0"/>
            <a:r>
              <a:rPr/>
              <a:t>Present Soundscapy as a comprehensive solution to these challenges</a:t>
            </a:r>
          </a:p>
          <a:p>
            <a:pPr lvl="0" indent="0" marL="0">
              <a:buNone/>
            </a:pPr>
          </a:p>
          <a:p>
            <a:pPr lvl="0"/>
            <a:r>
              <a:rPr/>
              <a:t>Mention its strict alignment with ISO guidelines and focus on reproducibility and standardization</a:t>
            </a:r>
          </a:p>
          <a:p>
            <a:pPr lvl="0" indent="0" marL="0">
              <a:buNone/>
            </a:pPr>
          </a:p>
          <a:p>
            <a:pPr lvl="0"/>
            <a:r>
              <a:rPr/>
              <a:t>Highlight how Soundscapy bridges the gap between theory and practice in soundscape research</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Highlight the comprehensive nature of the documentation. Mention the open-source aspect and community involvement possibilities. Emphasize the commitment to keeping the package and its documentation up-to-date.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Explain the potential of integrating pretrained models for soundscape prediction. Discuss the implications for automated assessment and design optimization. Highlight how this could change the landscape of soundscape research and urban planning.</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Introduce the concept of Soundscape Perception Indices (SPI). Explain how it simplifies complex data for easier interpretation and comparison. Discuss the potential applications in urban planning, policy-making, and cross-cultural studies.</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Summarize the key benefits and features of Soundscapy. Emphasize its alignment with ISO standards and its user-friendly nature. Highlight the ongoing development and future directions. Encourage audience engagement and contributions. Provide clear information on how to access and start using Soundscapy.</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a:t>Explain Soundscapy’s origins within the context of the SSID project, a significant research initiative</a:t>
            </a:r>
          </a:p>
          <a:p>
            <a:pPr lvl="0" indent="0" marL="0">
              <a:buNone/>
            </a:pPr>
          </a:p>
          <a:p>
            <a:pPr lvl="0"/>
            <a:r>
              <a:rPr/>
              <a:t>Highlight its foundation on the SSID Protocol, emphasizing standardized data collection methods</a:t>
            </a:r>
          </a:p>
          <a:p>
            <a:pPr lvl="0" indent="0" marL="0">
              <a:buNone/>
            </a:pPr>
          </a:p>
          <a:p>
            <a:pPr lvl="0"/>
            <a:r>
              <a:rPr/>
              <a:t>Discuss the integration with the International Soundscape Database (ISD) and its importance</a:t>
            </a:r>
          </a:p>
          <a:p>
            <a:pPr lvl="0" indent="0" marL="0">
              <a:buNone/>
            </a:pPr>
          </a:p>
          <a:p>
            <a:pPr lvl="0"/>
            <a:r>
              <a:rPr/>
              <a:t>Emphasize key features: advanced visualization, comprehensive analysis capabilities, and scalability</a:t>
            </a:r>
          </a:p>
          <a:p>
            <a:pPr lvl="0" indent="0" marL="0">
              <a:buNone/>
            </a:pPr>
          </a:p>
          <a:p>
            <a:pPr lvl="0"/>
            <a:r>
              <a:rPr/>
              <a:t>Demonstrate the simplicity of installation and basic usage with code examples</a:t>
            </a:r>
          </a:p>
          <a:p>
            <a:pPr lvl="0" indent="0" marL="0">
              <a:buNone/>
            </a:pPr>
          </a:p>
          <a:p>
            <a:pPr lvl="0"/>
            <a:r>
              <a:rPr/>
              <a:t>Reinforce Soundscapy’s adherence to ISO standards, ensuring consistency in soundscape research</a:t>
            </a:r>
          </a:p>
          <a:p>
            <a:pPr lvl="0" indent="0" marL="0">
              <a:buNone/>
            </a:pPr>
          </a:p>
          <a:p>
            <a:pPr lvl="0"/>
            <a:r>
              <a:rPr/>
              <a:t>Highlight how Soundscapy makes advanced soundscape analysis techniques accessible to a wider audience</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a:t>Provide a detailed explanation of the Soundscape Circumplex Model and its significance</a:t>
            </a:r>
          </a:p>
          <a:p>
            <a:pPr lvl="0" indent="0" marL="0">
              <a:buNone/>
            </a:pPr>
          </a:p>
          <a:p>
            <a:pPr lvl="0"/>
            <a:r>
              <a:rPr/>
              <a:t>Highlight its importance in standardizing soundscape assessment methodologies</a:t>
            </a:r>
          </a:p>
          <a:p>
            <a:pPr lvl="0" indent="0" marL="0">
              <a:buNone/>
            </a:pPr>
          </a:p>
          <a:p>
            <a:pPr lvl="0"/>
            <a:r>
              <a:rPr/>
              <a:t>Discuss its adoption in ISO/TS 12913-2 and its widespread use in soundscape research globally</a:t>
            </a:r>
          </a:p>
          <a:p>
            <a:pPr lvl="0" indent="0" marL="0">
              <a:buNone/>
            </a:pPr>
          </a:p>
          <a:p>
            <a:pPr lvl="0"/>
            <a:r>
              <a:rPr/>
              <a:t>Explain how Soundscapy implements and extends this model in its analysis framework</a:t>
            </a:r>
          </a:p>
          <a:p>
            <a:pPr lvl="0" indent="0" marL="0">
              <a:buNone/>
            </a:pPr>
          </a:p>
          <a:p>
            <a:pPr lvl="0"/>
            <a:r>
              <a:rPr/>
              <a:t>Demonstrate the radar plot visualization, explaining how it represents the eight perceptual scales</a:t>
            </a:r>
          </a:p>
          <a:p>
            <a:pPr lvl="0" indent="0" marL="0">
              <a:buNone/>
            </a:pPr>
          </a:p>
          <a:p>
            <a:pPr lvl="0"/>
            <a:r>
              <a:rPr/>
              <a:t>Discuss how this model enables nuanced comparisons between different soundscapes</a:t>
            </a:r>
          </a:p>
          <a:p>
            <a:pPr lvl="0" indent="0" marL="0">
              <a:buNone/>
            </a:pPr>
          </a:p>
          <a:p>
            <a:pPr lvl="0"/>
            <a:r>
              <a:rPr/>
              <a:t>Highlight how Soundscapy makes working with this model more accessible and consistent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a:t>Explain the purpose and functionality of ISO coordinate calculation in detail</a:t>
            </a:r>
          </a:p>
          <a:p>
            <a:pPr lvl="0" indent="0" marL="0">
              <a:buNone/>
            </a:pPr>
          </a:p>
          <a:p>
            <a:pPr lvl="0"/>
            <a:r>
              <a:rPr/>
              <a:t>Highlight the strict alignment with ISO 12913-3 equations, ensuring standardized analysis</a:t>
            </a:r>
          </a:p>
          <a:p>
            <a:pPr lvl="0" indent="0" marL="0">
              <a:buNone/>
            </a:pPr>
          </a:p>
          <a:p>
            <a:pPr lvl="0"/>
            <a:r>
              <a:rPr/>
              <a:t>Emphasize the flexibility in handling different input ranges and angle configurations</a:t>
            </a:r>
          </a:p>
          <a:p>
            <a:pPr lvl="0" indent="0" marL="0">
              <a:buNone/>
            </a:pPr>
          </a:p>
          <a:p>
            <a:pPr lvl="0"/>
            <a:r>
              <a:rPr/>
              <a:t>Demonstrate the process with a step-by-step code example</a:t>
            </a:r>
          </a:p>
          <a:p>
            <a:pPr lvl="0" indent="0" marL="0">
              <a:buNone/>
            </a:pPr>
          </a:p>
          <a:p>
            <a:pPr lvl="0"/>
            <a:r>
              <a:rPr/>
              <a:t>Discuss the importance of this function in Soundscapy’s analysis pipeline</a:t>
            </a:r>
          </a:p>
          <a:p>
            <a:pPr lvl="0" indent="0" marL="0">
              <a:buNone/>
            </a:pPr>
          </a:p>
          <a:p>
            <a:pPr lvl="0"/>
            <a:r>
              <a:rPr/>
              <a:t>Explain how this standardized approach enables consistent comparisons across studies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distribution-based visualisation and analysis clearly shows three important characteristics of the soundscape perception of a group or location: 1. The distribution across both pleasantness and eventfulness, including the central tendency, the dispersion, and any skewness in the response. 2. The general shape of the soundscape within the circumplex space - in this case, Pancras Lock is mostly in the pleasant half, with a slight skew towards eventfulness. Proceedings of INTER-NOISE 2024 3. The degree of agreement about the soundscape perception among the sample. In addition to these visualisations, Soundscapy provides functions for calculating some basic statistics about the distribution of responses, such as the mean, median, and standard deviation, as well as metrics inspired by reporting from noise annoyance studies, such as the percentage of respondents who rated the soundscape as ‘pleasant’ or ‘eventful’.</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Key benefits:</a:t>
            </a:r>
          </a:p>
          <a:p>
            <a:pPr lvl="0" indent="0" marL="0">
              <a:buNone/>
            </a:pPr>
          </a:p>
          <a:p>
            <a:pPr lvl="0"/>
            <a:r>
              <a:rPr/>
              <a:t>Instant access to large, diverse, and high-quality datasets</a:t>
            </a:r>
          </a:p>
          <a:p>
            <a:pPr lvl="0" indent="0" marL="0">
              <a:buNone/>
            </a:pPr>
          </a:p>
          <a:p>
            <a:pPr lvl="0"/>
            <a:r>
              <a:rPr/>
              <a:t>Facilitates robust cross-cultural and multi-lingual studies</a:t>
            </a:r>
          </a:p>
          <a:p>
            <a:pPr lvl="0" indent="0" marL="0">
              <a:buNone/>
            </a:pPr>
          </a:p>
          <a:p>
            <a:pPr lvl="0"/>
            <a:r>
              <a:rPr/>
              <a:t>Enables large-scale analysis and meta-studies</a:t>
            </a:r>
          </a:p>
          <a:p>
            <a:pPr lvl="0" indent="0" marL="0">
              <a:buNone/>
            </a:pPr>
          </a:p>
          <a:p>
            <a:pPr lvl="0"/>
            <a:r>
              <a:rPr/>
              <a:t>Promotes standardization and comparability in soundscape research</a:t>
            </a:r>
          </a:p>
          <a:p>
            <a:pPr lvl="0" indent="0" marL="0">
              <a:buNone/>
            </a:pPr>
          </a:p>
          <a:p>
            <a:pPr lvl="0"/>
            <a:r>
              <a:rPr/>
              <a:t>Explain the significance of integrated databases in Soundscapy and their impact on research capabilities</a:t>
            </a:r>
          </a:p>
          <a:p>
            <a:pPr lvl="0" indent="0" marL="0">
              <a:buNone/>
            </a:pPr>
          </a:p>
          <a:p>
            <a:pPr lvl="0"/>
            <a:r>
              <a:rPr/>
              <a:t>Highlight the ease of loading and working with these extensive datasets</a:t>
            </a:r>
          </a:p>
          <a:p>
            <a:pPr lvl="0" indent="0" marL="0">
              <a:buNone/>
            </a:pPr>
          </a:p>
          <a:p>
            <a:pPr lvl="0"/>
            <a:r>
              <a:rPr/>
              <a:t>Discuss the potential for cross-cultural and multi-lingual soundscape studies using these resources</a:t>
            </a:r>
          </a:p>
          <a:p>
            <a:pPr lvl="0" indent="0" marL="0">
              <a:buNone/>
            </a:pPr>
          </a:p>
          <a:p>
            <a:pPr lvl="0"/>
            <a:r>
              <a:rPr/>
              <a:t>Demonstrate basic data loading, exploration, and description with code examples</a:t>
            </a:r>
          </a:p>
          <a:p>
            <a:pPr lvl="0" indent="0" marL="0">
              <a:buNone/>
            </a:pPr>
          </a:p>
          <a:p>
            <a:pPr lvl="0"/>
            <a:r>
              <a:rPr/>
              <a:t>Mention the upcoming integration of ARAUS and its implications for augmented reality soundscape research</a:t>
            </a:r>
          </a:p>
          <a:p>
            <a:pPr lvl="0" indent="0" marL="0">
              <a:buNone/>
            </a:pPr>
          </a:p>
          <a:p>
            <a:pPr lvl="0"/>
            <a:r>
              <a:rPr/>
              <a:t>Emphasize how these databases enable more comprehensive and generalizable soundscape studies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Highlight the comprehensive psychoacoustic analysis capabilities. Mention the integration with established libraries. Emphasize the simplicity of performing complex analyses. Discuss the importance of these metrics in soundscape assessment.</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Explain batch processing benefits: 1. Unified output for consistency and simplified analysis. 2. Parallel processing for faster computations. 3. Optimization for large datasets enabling comprehensive studies. 4. Use performance example to illustrate real-world benefits. 5. Emphasize how these features enable new types of large-scale research.</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Explain flexibility and customization features: 1. YAML configs for reproducibility in research. 2. Version control benefits for collaborative projects. 3. Advantages of supporting various data formats. 4. Integration with data science tools and implications for workflows. 5. Extensible architecture allowing adaptation to different research needs. 6. How these features make Soundscapy versatile for various soundscape studies.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4C057A7-11DA-6140-929A-55C7E842C5EB}"/>
              </a:ext>
            </a:extLst>
          </p:cNvPr>
          <p:cNvSpPr/>
          <p:nvPr userDrawn="1"/>
        </p:nvSpPr>
        <p:spPr>
          <a:xfrm>
            <a:off x="10567884" y="5865046"/>
            <a:ext cx="1611086" cy="992954"/>
          </a:xfrm>
          <a:prstGeom prst="rect">
            <a:avLst/>
          </a:prstGeom>
          <a:solidFill>
            <a:schemeClr val="bg1"/>
          </a:solidFill>
          <a:ln w="44450">
            <a:solidFill>
              <a:srgbClr val="5858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light in the dark&#10;&#10;Description automatically generated with low confidence">
            <a:extLst>
              <a:ext uri="{FF2B5EF4-FFF2-40B4-BE49-F238E27FC236}">
                <a16:creationId xmlns:a16="http://schemas.microsoft.com/office/drawing/2014/main" id="{5F05D12F-259A-4E4E-8260-367A1EA13753}"/>
              </a:ext>
            </a:extLst>
          </p:cNvPr>
          <p:cNvPicPr>
            <a:picLocks noChangeAspect="1"/>
          </p:cNvPicPr>
          <p:nvPr userDrawn="1"/>
        </p:nvPicPr>
        <p:blipFill>
          <a:blip r:embed="rId3"/>
          <a:stretch>
            <a:fillRect/>
          </a:stretch>
        </p:blipFill>
        <p:spPr>
          <a:xfrm>
            <a:off x="10671878" y="6051677"/>
            <a:ext cx="1403097" cy="686728"/>
          </a:xfrm>
          <a:prstGeom prst="rect">
            <a:avLst/>
          </a:prstGeom>
        </p:spPr>
      </p:pic>
      <p:pic>
        <p:nvPicPr>
          <p:cNvPr id="12" name="Picture 11">
            <a:extLst>
              <a:ext uri="{FF2B5EF4-FFF2-40B4-BE49-F238E27FC236}">
                <a16:creationId xmlns:a16="http://schemas.microsoft.com/office/drawing/2014/main" id="{C61025D8-4AFF-7C47-9D81-C4DDBE86EE6D}"/>
              </a:ext>
            </a:extLst>
          </p:cNvPr>
          <p:cNvPicPr>
            <a:picLocks noChangeAspect="1"/>
          </p:cNvPicPr>
          <p:nvPr userDrawn="1"/>
        </p:nvPicPr>
        <p:blipFill>
          <a:blip r:embed="rId4"/>
          <a:stretch>
            <a:fillRect/>
          </a:stretch>
        </p:blipFill>
        <p:spPr>
          <a:xfrm>
            <a:off x="2272" y="-10758"/>
            <a:ext cx="12239300" cy="7078532"/>
          </a:xfrm>
          <a:prstGeom prst="rect">
            <a:avLst/>
          </a:prstGeom>
        </p:spPr>
      </p:pic>
      <p:pic>
        <p:nvPicPr>
          <p:cNvPr id="13" name="Picture 12">
            <a:extLst>
              <a:ext uri="{FF2B5EF4-FFF2-40B4-BE49-F238E27FC236}">
                <a16:creationId xmlns:a16="http://schemas.microsoft.com/office/drawing/2014/main" id="{42992279-CF2D-E8AF-805A-1619C842ADB9}"/>
              </a:ext>
            </a:extLst>
          </p:cNvPr>
          <p:cNvPicPr>
            <a:picLocks noChangeAspect="1"/>
          </p:cNvPicPr>
          <p:nvPr userDrawn="1"/>
        </p:nvPicPr>
        <p:blipFill>
          <a:blip r:embed="rId5"/>
          <a:stretch>
            <a:fillRect/>
          </a:stretch>
        </p:blipFill>
        <p:spPr>
          <a:xfrm>
            <a:off x="15302" y="824764"/>
            <a:ext cx="12226270" cy="5407487"/>
          </a:xfrm>
          <a:prstGeom prst="rect">
            <a:avLst/>
          </a:prstGeom>
        </p:spPr>
      </p:pic>
      <p:sp>
        <p:nvSpPr>
          <p:cNvPr id="2" name="Title 1">
            <a:extLst>
              <a:ext uri="{FF2B5EF4-FFF2-40B4-BE49-F238E27FC236}">
                <a16:creationId xmlns:a16="http://schemas.microsoft.com/office/drawing/2014/main" id="{0CC54578-2367-8245-8598-0A7AD9A8EE80}"/>
              </a:ext>
            </a:extLst>
          </p:cNvPr>
          <p:cNvSpPr>
            <a:spLocks noGrp="1"/>
          </p:cNvSpPr>
          <p:nvPr>
            <p:ph type="ctrTitle" hasCustomPrompt="1"/>
          </p:nvPr>
        </p:nvSpPr>
        <p:spPr>
          <a:xfrm>
            <a:off x="284939" y="1981614"/>
            <a:ext cx="11622122" cy="992954"/>
          </a:xfrm>
          <a:prstGeom prst="rect">
            <a:avLst/>
          </a:prstGeom>
          <a:noFill/>
          <a:ln w="53975">
            <a:noFill/>
          </a:ln>
        </p:spPr>
        <p:txBody>
          <a:bodyPr anchor="b"/>
          <a:lstStyle>
            <a:lvl1pPr algn="l">
              <a:defRPr sz="6000" b="1">
                <a:solidFill>
                  <a:schemeClr val="bg1"/>
                </a:solidFill>
              </a:defRPr>
            </a:lvl1pPr>
          </a:lstStyle>
          <a:p>
            <a:r>
              <a:rPr lang="en-GB" dirty="0"/>
              <a:t>Thank you for listening</a:t>
            </a:r>
            <a:endParaRPr lang="en-US" dirty="0"/>
          </a:p>
        </p:txBody>
      </p:sp>
      <p:sp>
        <p:nvSpPr>
          <p:cNvPr id="19" name="Text Placeholder 18">
            <a:extLst>
              <a:ext uri="{FF2B5EF4-FFF2-40B4-BE49-F238E27FC236}">
                <a16:creationId xmlns:a16="http://schemas.microsoft.com/office/drawing/2014/main" id="{86A484D9-D520-DD46-AFE0-8E8BFD8CC4FB}"/>
              </a:ext>
            </a:extLst>
          </p:cNvPr>
          <p:cNvSpPr>
            <a:spLocks noGrp="1"/>
          </p:cNvSpPr>
          <p:nvPr>
            <p:ph type="body" sz="quarter" idx="13" hasCustomPrompt="1"/>
          </p:nvPr>
        </p:nvSpPr>
        <p:spPr>
          <a:xfrm>
            <a:off x="284939" y="3169854"/>
            <a:ext cx="6002780" cy="369333"/>
          </a:xfrm>
          <a:noFill/>
          <a:ln w="50800">
            <a:noFill/>
          </a:ln>
        </p:spPr>
        <p:txBody>
          <a:bodyPr>
            <a:noAutofit/>
          </a:bodyPr>
          <a:lstStyle>
            <a:lvl1pPr marL="0" indent="0">
              <a:buNone/>
              <a:defRPr sz="1600">
                <a:solidFill>
                  <a:schemeClr val="bg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GB" dirty="0"/>
              <a:t>Your Name, Your Job, you email</a:t>
            </a:r>
          </a:p>
        </p:txBody>
      </p:sp>
      <p:pic>
        <p:nvPicPr>
          <p:cNvPr id="17" name="Picture 16">
            <a:extLst>
              <a:ext uri="{FF2B5EF4-FFF2-40B4-BE49-F238E27FC236}">
                <a16:creationId xmlns:a16="http://schemas.microsoft.com/office/drawing/2014/main" id="{EE6B2125-7056-A5A9-6FD5-52FCB5C3ECF4}"/>
              </a:ext>
            </a:extLst>
          </p:cNvPr>
          <p:cNvPicPr>
            <a:picLocks noChangeAspect="1"/>
          </p:cNvPicPr>
          <p:nvPr userDrawn="1"/>
        </p:nvPicPr>
        <p:blipFill>
          <a:blip r:embed="rId6"/>
          <a:stretch>
            <a:fillRect/>
          </a:stretch>
        </p:blipFill>
        <p:spPr>
          <a:xfrm>
            <a:off x="10295975" y="4749283"/>
            <a:ext cx="1611086" cy="996168"/>
          </a:xfrm>
          <a:prstGeom prst="rect">
            <a:avLst/>
          </a:prstGeom>
        </p:spPr>
      </p:pic>
      <p:sp>
        <p:nvSpPr>
          <p:cNvPr id="5" name="Text Placeholder 18">
            <a:extLst>
              <a:ext uri="{FF2B5EF4-FFF2-40B4-BE49-F238E27FC236}">
                <a16:creationId xmlns:a16="http://schemas.microsoft.com/office/drawing/2014/main" id="{72BB891D-9B23-9F46-2808-D89087097777}"/>
              </a:ext>
            </a:extLst>
          </p:cNvPr>
          <p:cNvSpPr>
            <a:spLocks noGrp="1"/>
          </p:cNvSpPr>
          <p:nvPr>
            <p:ph type="body" sz="quarter" idx="14" hasCustomPrompt="1"/>
          </p:nvPr>
        </p:nvSpPr>
        <p:spPr>
          <a:xfrm>
            <a:off x="284939" y="3734473"/>
            <a:ext cx="6002780" cy="369333"/>
          </a:xfrm>
          <a:noFill/>
          <a:ln w="50800">
            <a:noFill/>
          </a:ln>
        </p:spPr>
        <p:txBody>
          <a:bodyPr>
            <a:noAutofit/>
          </a:bodyPr>
          <a:lstStyle>
            <a:lvl1pPr marL="0" indent="0">
              <a:buNone/>
              <a:defRPr sz="1600">
                <a:solidFill>
                  <a:schemeClr val="bg1"/>
                </a:solidFill>
              </a:defRPr>
            </a:lvl1pPr>
            <a:lvl2pPr marL="457189" indent="0">
              <a:buNone/>
              <a:defRPr/>
            </a:lvl2pPr>
            <a:lvl3pPr marL="914377" indent="0">
              <a:buNone/>
              <a:defRPr/>
            </a:lvl3pPr>
            <a:lvl4pPr marL="1371566" indent="0">
              <a:buNone/>
              <a:defRPr/>
            </a:lvl4pPr>
            <a:lvl5pPr marL="1828754" indent="0">
              <a:buNone/>
              <a:defRPr/>
            </a:lvl5pPr>
          </a:lstStyle>
          <a:p>
            <a:pPr lvl="0"/>
            <a:r>
              <a:rPr lang="en-GB" dirty="0" err="1"/>
              <a:t>ucl.ac.uk</a:t>
            </a:r>
            <a:r>
              <a:rPr lang="en-GB" dirty="0"/>
              <a:t>/bartlett/environmental-design @UCL_IEDE</a:t>
            </a:r>
          </a:p>
        </p:txBody>
      </p:sp>
    </p:spTree>
    <p:extLst>
      <p:ext uri="{BB962C8B-B14F-4D97-AF65-F5344CB8AC3E}">
        <p14:creationId xmlns:p14="http://schemas.microsoft.com/office/powerpoint/2010/main" val="1384952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picture slide">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285750" y="1309688"/>
            <a:ext cx="11582400" cy="4459287"/>
          </a:xfrm>
        </p:spPr>
        <p:txBody>
          <a:bodyPr/>
          <a:lstStyle>
            <a:lvl1pPr marL="0" marR="0" indent="0" algn="l" defTabSz="914377" rtl="0" eaLnBrk="1" fontAlgn="auto" latinLnBrk="0" hangingPunct="1">
              <a:lnSpc>
                <a:spcPct val="90000"/>
              </a:lnSpc>
              <a:spcBef>
                <a:spcPts val="1000"/>
              </a:spcBef>
              <a:spcAft>
                <a:spcPts val="1200"/>
              </a:spcAft>
              <a:buClrTx/>
              <a:buSzTx/>
              <a:buFont typeface="Arial" panose="020B0604020202020204" pitchFamily="34" charset="0"/>
              <a:buNone/>
              <a:tabLst/>
              <a:defRPr/>
            </a:lvl1pPr>
          </a:lstStyle>
          <a:p>
            <a:pPr marL="228594" marR="0" lvl="0" indent="-228594" algn="l" defTabSz="914377" rtl="0" eaLnBrk="1" fontAlgn="auto" latinLnBrk="0" hangingPunct="1">
              <a:lnSpc>
                <a:spcPct val="90000"/>
              </a:lnSpc>
              <a:spcBef>
                <a:spcPts val="1000"/>
              </a:spcBef>
              <a:spcAft>
                <a:spcPts val="1200"/>
              </a:spcAft>
              <a:buClrTx/>
              <a:buSzTx/>
              <a:buFont typeface="Arial" panose="020B0604020202020204" pitchFamily="34" charset="0"/>
              <a:buChar char="•"/>
              <a:tabLst/>
              <a:defRPr/>
            </a:pPr>
            <a:r>
              <a:rPr lang="en-GB" dirty="0"/>
              <a:t>Drag and drop an image or click the icon below to upload</a:t>
            </a:r>
          </a:p>
        </p:txBody>
      </p:sp>
      <p:sp>
        <p:nvSpPr>
          <p:cNvPr id="2" name="Title 1">
            <a:extLst>
              <a:ext uri="{FF2B5EF4-FFF2-40B4-BE49-F238E27FC236}">
                <a16:creationId xmlns:a16="http://schemas.microsoft.com/office/drawing/2014/main" id="{D9D4C5AB-6249-EE4B-B9DF-D7E9961A5A3F}"/>
              </a:ext>
            </a:extLst>
          </p:cNvPr>
          <p:cNvSpPr>
            <a:spLocks noGrp="1"/>
          </p:cNvSpPr>
          <p:nvPr>
            <p:ph type="title"/>
          </p:nvPr>
        </p:nvSpPr>
        <p:spPr>
          <a:xfrm>
            <a:off x="286385" y="432845"/>
            <a:ext cx="11582527" cy="605790"/>
          </a:xfrm>
          <a:prstGeom prst="rect">
            <a:avLst/>
          </a:prstGeom>
        </p:spPr>
        <p:txBody>
          <a:bodyPr/>
          <a:lstStyle>
            <a:lvl1pPr algn="l">
              <a:defRPr b="1"/>
            </a:lvl1pPr>
          </a:lstStyle>
          <a:p>
            <a:r>
              <a:rPr lang="en-GB" dirty="0"/>
              <a:t>Click to edit Master title style</a:t>
            </a:r>
            <a:endParaRPr lang="en-US" dirty="0"/>
          </a:p>
        </p:txBody>
      </p:sp>
      <p:pic>
        <p:nvPicPr>
          <p:cNvPr id="6" name="Picture 5" descr="A light in the dark&#10;&#10;Description automatically generated with low confidence">
            <a:extLst>
              <a:ext uri="{FF2B5EF4-FFF2-40B4-BE49-F238E27FC236}">
                <a16:creationId xmlns:a16="http://schemas.microsoft.com/office/drawing/2014/main" id="{3AE63E5F-49FD-B24F-91B0-15FBF4F8A027}"/>
              </a:ext>
            </a:extLst>
          </p:cNvPr>
          <p:cNvPicPr>
            <a:picLocks noChangeAspect="1"/>
          </p:cNvPicPr>
          <p:nvPr userDrawn="1"/>
        </p:nvPicPr>
        <p:blipFill>
          <a:blip r:embed="rId2"/>
          <a:stretch>
            <a:fillRect/>
          </a:stretch>
        </p:blipFill>
        <p:spPr>
          <a:xfrm>
            <a:off x="10722593" y="6018159"/>
            <a:ext cx="1403097" cy="686728"/>
          </a:xfrm>
          <a:prstGeom prst="rect">
            <a:avLst/>
          </a:prstGeom>
        </p:spPr>
      </p:pic>
    </p:spTree>
    <p:extLst>
      <p:ext uri="{BB962C8B-B14F-4D97-AF65-F5344CB8AC3E}">
        <p14:creationId xmlns:p14="http://schemas.microsoft.com/office/powerpoint/2010/main" val="118718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comparison slide in brand colou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4C5AB-6249-EE4B-B9DF-D7E9961A5A3F}"/>
              </a:ext>
            </a:extLst>
          </p:cNvPr>
          <p:cNvSpPr>
            <a:spLocks noGrp="1"/>
          </p:cNvSpPr>
          <p:nvPr>
            <p:ph type="title"/>
          </p:nvPr>
        </p:nvSpPr>
        <p:spPr>
          <a:xfrm>
            <a:off x="286385" y="432845"/>
            <a:ext cx="11582527" cy="605790"/>
          </a:xfrm>
          <a:prstGeom prst="rect">
            <a:avLst/>
          </a:prstGeom>
        </p:spPr>
        <p:txBody>
          <a:bodyPr/>
          <a:lstStyle>
            <a:lvl1pPr algn="l">
              <a:defRPr b="1"/>
            </a:lvl1pPr>
          </a:lstStyle>
          <a:p>
            <a:r>
              <a:rPr lang="en-GB" dirty="0"/>
              <a:t>Click to edit Master title style</a:t>
            </a:r>
            <a:endParaRPr lang="en-US" dirty="0"/>
          </a:p>
        </p:txBody>
      </p:sp>
      <p:sp>
        <p:nvSpPr>
          <p:cNvPr id="9" name="Text Placeholder 8">
            <a:extLst>
              <a:ext uri="{FF2B5EF4-FFF2-40B4-BE49-F238E27FC236}">
                <a16:creationId xmlns:a16="http://schemas.microsoft.com/office/drawing/2014/main" id="{6386F7E3-9834-8C4E-A7E0-67E31D9ED697}"/>
              </a:ext>
            </a:extLst>
          </p:cNvPr>
          <p:cNvSpPr>
            <a:spLocks noGrp="1"/>
          </p:cNvSpPr>
          <p:nvPr>
            <p:ph type="body" sz="quarter" idx="13"/>
          </p:nvPr>
        </p:nvSpPr>
        <p:spPr>
          <a:xfrm>
            <a:off x="286385" y="1309689"/>
            <a:ext cx="11581764" cy="1103998"/>
          </a:xfrm>
        </p:spPr>
        <p:txBody>
          <a:bodyPr/>
          <a:lstStyle>
            <a:lvl1pPr marL="0" indent="0">
              <a:buNone/>
              <a:defRPr/>
            </a:lvl1pPr>
            <a:lvl2pPr marL="457189" indent="0">
              <a:buNone/>
              <a:defRPr/>
            </a:lvl2pPr>
            <a:lvl3pPr marL="914377" indent="0">
              <a:buNone/>
              <a:defRPr/>
            </a:lvl3pPr>
            <a:lvl4pPr marL="1371566" indent="0">
              <a:buNone/>
              <a:defRPr/>
            </a:lvl4pPr>
            <a:lvl5pPr marL="1828755" indent="0">
              <a:buNone/>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Picture Placeholder 3"/>
          <p:cNvSpPr>
            <a:spLocks noGrp="1"/>
          </p:cNvSpPr>
          <p:nvPr>
            <p:ph type="pic" sz="quarter" idx="14" hasCustomPrompt="1"/>
          </p:nvPr>
        </p:nvSpPr>
        <p:spPr>
          <a:xfrm>
            <a:off x="6096000" y="2413687"/>
            <a:ext cx="5772149" cy="3355288"/>
          </a:xfrm>
        </p:spPr>
        <p:txBody>
          <a:bodyPr/>
          <a:lstStyle>
            <a:lvl1pPr marL="0" marR="0" indent="0" algn="l" defTabSz="914377" rtl="0" eaLnBrk="1" fontAlgn="auto" latinLnBrk="0" hangingPunct="1">
              <a:lnSpc>
                <a:spcPct val="90000"/>
              </a:lnSpc>
              <a:spcBef>
                <a:spcPts val="1000"/>
              </a:spcBef>
              <a:spcAft>
                <a:spcPts val="1200"/>
              </a:spcAft>
              <a:buClrTx/>
              <a:buSzTx/>
              <a:buFont typeface="Arial" panose="020B0604020202020204" pitchFamily="34" charset="0"/>
              <a:buNone/>
              <a:tabLst/>
              <a:defRPr/>
            </a:lvl1pPr>
          </a:lstStyle>
          <a:p>
            <a:pPr marL="228594" marR="0" lvl="0" indent="-228594" algn="l" defTabSz="914377" rtl="0" eaLnBrk="1" fontAlgn="auto" latinLnBrk="0" hangingPunct="1">
              <a:lnSpc>
                <a:spcPct val="90000"/>
              </a:lnSpc>
              <a:spcBef>
                <a:spcPts val="1000"/>
              </a:spcBef>
              <a:spcAft>
                <a:spcPts val="1200"/>
              </a:spcAft>
              <a:buClrTx/>
              <a:buSzTx/>
              <a:buFont typeface="Arial" panose="020B0604020202020204" pitchFamily="34" charset="0"/>
              <a:buChar char="•"/>
              <a:tabLst/>
              <a:defRPr/>
            </a:pPr>
            <a:r>
              <a:rPr lang="en-GB" dirty="0"/>
              <a:t>Drag and drop an image or click the icon below to upload</a:t>
            </a:r>
          </a:p>
        </p:txBody>
      </p:sp>
      <p:sp>
        <p:nvSpPr>
          <p:cNvPr id="5" name="Picture Placeholder 3"/>
          <p:cNvSpPr>
            <a:spLocks noGrp="1"/>
          </p:cNvSpPr>
          <p:nvPr>
            <p:ph type="pic" sz="quarter" idx="15" hasCustomPrompt="1"/>
          </p:nvPr>
        </p:nvSpPr>
        <p:spPr>
          <a:xfrm>
            <a:off x="286385" y="2426044"/>
            <a:ext cx="5809615" cy="3355288"/>
          </a:xfrm>
        </p:spPr>
        <p:txBody>
          <a:bodyPr/>
          <a:lstStyle>
            <a:lvl1pPr marL="0" marR="0" indent="0" algn="l" defTabSz="914377" rtl="0" eaLnBrk="1" fontAlgn="auto" latinLnBrk="0" hangingPunct="1">
              <a:lnSpc>
                <a:spcPct val="90000"/>
              </a:lnSpc>
              <a:spcBef>
                <a:spcPts val="1000"/>
              </a:spcBef>
              <a:spcAft>
                <a:spcPts val="1200"/>
              </a:spcAft>
              <a:buClrTx/>
              <a:buSzTx/>
              <a:buFont typeface="Arial" panose="020B0604020202020204" pitchFamily="34" charset="0"/>
              <a:buNone/>
              <a:tabLst/>
              <a:defRPr/>
            </a:lvl1pPr>
          </a:lstStyle>
          <a:p>
            <a:pPr marL="228594" marR="0" lvl="0" indent="-228594" algn="l" defTabSz="914377" rtl="0" eaLnBrk="1" fontAlgn="auto" latinLnBrk="0" hangingPunct="1">
              <a:lnSpc>
                <a:spcPct val="90000"/>
              </a:lnSpc>
              <a:spcBef>
                <a:spcPts val="1000"/>
              </a:spcBef>
              <a:spcAft>
                <a:spcPts val="1200"/>
              </a:spcAft>
              <a:buClrTx/>
              <a:buSzTx/>
              <a:buFont typeface="Arial" panose="020B0604020202020204" pitchFamily="34" charset="0"/>
              <a:buChar char="•"/>
              <a:tabLst/>
              <a:defRPr/>
            </a:pPr>
            <a:r>
              <a:rPr lang="en-GB" dirty="0"/>
              <a:t>Drag and drop an image or click the icon below to upload</a:t>
            </a:r>
          </a:p>
        </p:txBody>
      </p:sp>
      <p:pic>
        <p:nvPicPr>
          <p:cNvPr id="6" name="Picture 5">
            <a:extLst>
              <a:ext uri="{FF2B5EF4-FFF2-40B4-BE49-F238E27FC236}">
                <a16:creationId xmlns:a16="http://schemas.microsoft.com/office/drawing/2014/main" id="{FDC5C7C1-96A3-0407-41E7-5AE5A294333D}"/>
              </a:ext>
            </a:extLst>
          </p:cNvPr>
          <p:cNvPicPr>
            <a:picLocks noChangeAspect="1"/>
          </p:cNvPicPr>
          <p:nvPr userDrawn="1"/>
        </p:nvPicPr>
        <p:blipFill>
          <a:blip r:embed="rId2"/>
          <a:stretch>
            <a:fillRect/>
          </a:stretch>
        </p:blipFill>
        <p:spPr>
          <a:xfrm>
            <a:off x="10738727" y="5998394"/>
            <a:ext cx="1223316" cy="756402"/>
          </a:xfrm>
          <a:prstGeom prst="rect">
            <a:avLst/>
          </a:prstGeom>
        </p:spPr>
      </p:pic>
    </p:spTree>
    <p:extLst>
      <p:ext uri="{BB962C8B-B14F-4D97-AF65-F5344CB8AC3E}">
        <p14:creationId xmlns:p14="http://schemas.microsoft.com/office/powerpoint/2010/main" val="188257078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theme/theme1.xml" Type="http://schemas.openxmlformats.org/officeDocument/2006/relationships/theme"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093E50-3599-7F48-91B0-CF08B9DCC589}"/>
              </a:ext>
            </a:extLst>
          </p:cNvPr>
          <p:cNvSpPr>
            <a:spLocks noGrp="1"/>
          </p:cNvSpPr>
          <p:nvPr>
            <p:ph idx="1" type="body"/>
          </p:nvPr>
        </p:nvSpPr>
        <p:spPr>
          <a:xfrm>
            <a:off x="838200" y="1825625"/>
            <a:ext cx="10515600" cy="3942785"/>
          </a:xfrm>
          <a:prstGeom prst="rect">
            <a:avLst/>
          </a:prstGeom>
        </p:spPr>
        <p:txBody>
          <a:bodyPr bIns="45720" lIns="91440" rIns="91440" rtlCol="0" tIns="45720" vert="horz">
            <a:normAutofit/>
          </a:bodyPr>
          <a:lstStyle/>
          <a:p>
            <a:pPr lvl="0"/>
            <a:r>
              <a:rPr dirty="0" lang="en-GB"/>
              <a:t>Click to edit Master text styles</a:t>
            </a:r>
          </a:p>
          <a:p>
            <a:pPr lvl="1"/>
            <a:r>
              <a:rPr dirty="0" lang="en-GB"/>
              <a:t>Second level</a:t>
            </a:r>
          </a:p>
          <a:p>
            <a:pPr lvl="2"/>
            <a:r>
              <a:rPr dirty="0" lang="en-GB"/>
              <a:t>Third level</a:t>
            </a:r>
          </a:p>
          <a:p>
            <a:pPr lvl="3"/>
            <a:r>
              <a:rPr dirty="0" lang="en-GB"/>
              <a:t>Fourth level</a:t>
            </a:r>
          </a:p>
          <a:p>
            <a:pPr lvl="4"/>
            <a:r>
              <a:rPr dirty="0" lang="en-GB"/>
              <a:t>Fifth level</a:t>
            </a:r>
            <a:endParaRPr dirty="0" lang="en-US"/>
          </a:p>
        </p:txBody>
      </p:sp>
      <p:sp>
        <p:nvSpPr>
          <p:cNvPr id="4" name="Date Placeholder 3">
            <a:extLst>
              <a:ext uri="{FF2B5EF4-FFF2-40B4-BE49-F238E27FC236}">
                <a16:creationId xmlns:a16="http://schemas.microsoft.com/office/drawing/2014/main" id="{46B03435-5813-7F4F-89BD-1AEFFCA0782B}"/>
              </a:ext>
            </a:extLst>
          </p:cNvPr>
          <p:cNvSpPr>
            <a:spLocks noGrp="1"/>
          </p:cNvSpPr>
          <p:nvPr>
            <p:ph idx="2" sz="half" type="dt"/>
          </p:nvPr>
        </p:nvSpPr>
        <p:spPr>
          <a:xfrm>
            <a:off x="838200" y="6130642"/>
            <a:ext cx="2743200" cy="365125"/>
          </a:xfrm>
          <a:prstGeom prst="rect">
            <a:avLst/>
          </a:prstGeom>
        </p:spPr>
        <p:txBody>
          <a:bodyPr anchor="ctr" bIns="45720" lIns="91440" rIns="91440" rtlCol="0" tIns="45720" vert="horz"/>
          <a:lstStyle>
            <a:lvl1pPr algn="l">
              <a:defRPr b="0" i="0" sz="1200">
                <a:solidFill>
                  <a:schemeClr val="tx1">
                    <a:tint val="75000"/>
                  </a:schemeClr>
                </a:solidFill>
                <a:latin charset="0" panose="020B0604020202020204" pitchFamily="34" typeface="Arial"/>
              </a:defRPr>
            </a:lvl1pPr>
          </a:lstStyle>
          <a:p>
            <a:r>
              <a:rPr dirty="0" lang="en-US"/>
              <a:t>Date / Slide number</a:t>
            </a:r>
          </a:p>
        </p:txBody>
      </p:sp>
      <p:sp>
        <p:nvSpPr>
          <p:cNvPr id="5" name="Footer Placeholder 4">
            <a:extLst>
              <a:ext uri="{FF2B5EF4-FFF2-40B4-BE49-F238E27FC236}">
                <a16:creationId xmlns:a16="http://schemas.microsoft.com/office/drawing/2014/main" id="{66266BA6-EC78-D84D-A2B5-15FF55F3EDE4}"/>
              </a:ext>
            </a:extLst>
          </p:cNvPr>
          <p:cNvSpPr>
            <a:spLocks noGrp="1"/>
          </p:cNvSpPr>
          <p:nvPr>
            <p:ph idx="3" sz="quarter" type="ftr"/>
          </p:nvPr>
        </p:nvSpPr>
        <p:spPr>
          <a:xfrm>
            <a:off x="4038600" y="6130642"/>
            <a:ext cx="4114800" cy="365125"/>
          </a:xfrm>
          <a:prstGeom prst="rect">
            <a:avLst/>
          </a:prstGeom>
        </p:spPr>
        <p:txBody>
          <a:bodyPr anchor="ctr" bIns="45720" lIns="91440" rIns="91440" rtlCol="0" tIns="45720" vert="horz"/>
          <a:lstStyle>
            <a:lvl1pPr algn="ctr">
              <a:defRPr b="0" i="0" sz="1200">
                <a:solidFill>
                  <a:schemeClr val="tx1">
                    <a:tint val="75000"/>
                  </a:schemeClr>
                </a:solidFill>
                <a:latin charset="0" panose="020B0604020202020204" pitchFamily="34" typeface="Arial"/>
              </a:defRPr>
            </a:lvl1pPr>
          </a:lstStyle>
          <a:p>
            <a:r>
              <a:rPr dirty="0" lang="en-US"/>
              <a:t>Presentation title  - speaker</a:t>
            </a:r>
          </a:p>
        </p:txBody>
      </p:sp>
      <p:sp>
        <p:nvSpPr>
          <p:cNvPr id="9" name="Title Placeholder 8">
            <a:extLst>
              <a:ext uri="{FF2B5EF4-FFF2-40B4-BE49-F238E27FC236}">
                <a16:creationId xmlns:a16="http://schemas.microsoft.com/office/drawing/2014/main" id="{E041CE40-0ABB-7343-9D38-75F6163895C7}"/>
              </a:ext>
            </a:extLst>
          </p:cNvPr>
          <p:cNvSpPr>
            <a:spLocks noGrp="1"/>
          </p:cNvSpPr>
          <p:nvPr>
            <p:ph type="title"/>
          </p:nvPr>
        </p:nvSpPr>
        <p:spPr>
          <a:xfrm>
            <a:off x="838200" y="365125"/>
            <a:ext cx="10515600" cy="1325563"/>
          </a:xfrm>
          <a:prstGeom prst="rect">
            <a:avLst/>
          </a:prstGeom>
        </p:spPr>
        <p:txBody>
          <a:bodyPr anchor="ctr" bIns="45720" lIns="91440" rIns="91440" rtlCol="0" tIns="45720" vert="horz">
            <a:normAutofit/>
          </a:bodyPr>
          <a:lstStyle/>
          <a:p>
            <a:r>
              <a:rPr dirty="0" lang="en-GB"/>
              <a:t>Click to edit Master title style</a:t>
            </a:r>
            <a:endParaRPr dirty="0" lang="en-US"/>
          </a:p>
        </p:txBody>
      </p:sp>
    </p:spTree>
    <p:extLst>
      <p:ext uri="{BB962C8B-B14F-4D97-AF65-F5344CB8AC3E}">
        <p14:creationId xmlns:p14="http://schemas.microsoft.com/office/powerpoint/2010/main" val="75810198"/>
      </p:ext>
    </p:extLst>
  </p:cSld>
  <p:clrMap accent1="accent1" accent2="accent2" accent3="accent3" accent4="accent4" accent5="accent5" accent6="accent6" bg1="lt1" bg2="lt2" folHlink="folHlink" hlink="hlink" tx1="dk1" tx2="dk2"/>
  <p:sldLayoutIdLst>
    <p:sldLayoutId id="2147483664" r:id="rId1"/>
    <p:sldLayoutId id="2147483654" r:id="rId2"/>
    <p:sldLayoutId id="2147483656" r:id="rId3"/>
    <p:sldLayoutId id="2147483658" r:id="rId4"/>
    <p:sldLayoutId id="2147483659" r:id="rId5"/>
    <p:sldLayoutId id="2147483660" r:id="rId6"/>
    <p:sldLayoutId id="2147483661" r:id="rId7"/>
    <p:sldLayoutId id="2147483662" r:id="rId8"/>
    <p:sldLayoutId id="2147483663" r:id="rId9"/>
    <p:sldLayoutId id="2147483665" r:id="rId10"/>
  </p:sldLayoutIdLst>
  <p:txStyles>
    <p:titleStyle>
      <a:lvl1pPr algn="l" defTabSz="914377" eaLnBrk="1" hangingPunct="1" latinLnBrk="0" rtl="0">
        <a:lnSpc>
          <a:spcPct val="90000"/>
        </a:lnSpc>
        <a:spcBef>
          <a:spcPct val="0"/>
        </a:spcBef>
        <a:buNone/>
        <a:defRPr b="1" i="0" kern="1200" sz="4400">
          <a:solidFill>
            <a:schemeClr val="tx1"/>
          </a:solidFill>
          <a:latin charset="0" panose="020B0604020202020204" pitchFamily="34" typeface="Arial"/>
          <a:ea typeface="+mj-ea"/>
          <a:cs typeface="+mj-cs"/>
        </a:defRPr>
      </a:lvl1pPr>
    </p:titleStyle>
    <p:bodyStyle>
      <a:lvl1pPr algn="l" defTabSz="914377" eaLnBrk="1" hangingPunct="1" indent="-228594" latinLnBrk="0" marL="228594" rtl="0">
        <a:lnSpc>
          <a:spcPct val="90000"/>
        </a:lnSpc>
        <a:spcBef>
          <a:spcPts val="1000"/>
        </a:spcBef>
        <a:spcAft>
          <a:spcPts val="1200"/>
        </a:spcAft>
        <a:buFont charset="0" panose="020B0604020202020204" pitchFamily="34" typeface="Arial"/>
        <a:buChar char="•"/>
        <a:defRPr b="0" i="0" kern="1200" sz="2800">
          <a:solidFill>
            <a:schemeClr val="tx1"/>
          </a:solidFill>
          <a:latin charset="0" panose="020B0604020202020204" pitchFamily="34" typeface="Arial"/>
          <a:ea typeface="+mn-ea"/>
          <a:cs typeface="+mn-cs"/>
        </a:defRPr>
      </a:lvl1pPr>
      <a:lvl2pPr algn="l" defTabSz="914377" eaLnBrk="1" hangingPunct="1" indent="-228594" latinLnBrk="0" marL="685783" rtl="0">
        <a:lnSpc>
          <a:spcPct val="90000"/>
        </a:lnSpc>
        <a:spcBef>
          <a:spcPts val="500"/>
        </a:spcBef>
        <a:spcAft>
          <a:spcPts val="1200"/>
        </a:spcAft>
        <a:buFont charset="0" panose="020B0604020202020204" pitchFamily="34" typeface="Arial"/>
        <a:buChar char="•"/>
        <a:defRPr b="0" i="0" kern="1200" sz="2400">
          <a:solidFill>
            <a:schemeClr val="tx1"/>
          </a:solidFill>
          <a:latin charset="0" panose="020B0604020202020204" pitchFamily="34" typeface="Arial"/>
          <a:ea typeface="+mn-ea"/>
          <a:cs typeface="+mn-cs"/>
        </a:defRPr>
      </a:lvl2pPr>
      <a:lvl3pPr algn="l" defTabSz="914377" eaLnBrk="1" hangingPunct="1" indent="-228594" latinLnBrk="0" marL="1142971" rtl="0">
        <a:lnSpc>
          <a:spcPct val="90000"/>
        </a:lnSpc>
        <a:spcBef>
          <a:spcPts val="500"/>
        </a:spcBef>
        <a:spcAft>
          <a:spcPts val="1200"/>
        </a:spcAft>
        <a:buFont charset="0" panose="020B0604020202020204" pitchFamily="34" typeface="Arial"/>
        <a:buChar char="•"/>
        <a:defRPr b="0" i="0" kern="1200" sz="2000">
          <a:solidFill>
            <a:schemeClr val="tx1"/>
          </a:solidFill>
          <a:latin charset="0" panose="020B0604020202020204" pitchFamily="34" typeface="Arial"/>
          <a:ea typeface="+mn-ea"/>
          <a:cs typeface="+mn-cs"/>
        </a:defRPr>
      </a:lvl3pPr>
      <a:lvl4pPr algn="l" defTabSz="914377" eaLnBrk="1" hangingPunct="1" indent="-228594" latinLnBrk="0" marL="1600160" rtl="0">
        <a:lnSpc>
          <a:spcPct val="90000"/>
        </a:lnSpc>
        <a:spcBef>
          <a:spcPts val="500"/>
        </a:spcBef>
        <a:spcAft>
          <a:spcPts val="1200"/>
        </a:spcAft>
        <a:buFont charset="0" panose="020B0604020202020204" pitchFamily="34" typeface="Arial"/>
        <a:buChar char="•"/>
        <a:defRPr b="0" i="0" kern="1200" sz="1800">
          <a:solidFill>
            <a:schemeClr val="tx1"/>
          </a:solidFill>
          <a:latin charset="0" panose="020B0604020202020204" pitchFamily="34" typeface="Arial"/>
          <a:ea typeface="+mn-ea"/>
          <a:cs typeface="+mn-cs"/>
        </a:defRPr>
      </a:lvl4pPr>
      <a:lvl5pPr algn="l" defTabSz="914377" eaLnBrk="1" hangingPunct="1" indent="-228594" latinLnBrk="0" marL="2057349" rtl="0">
        <a:lnSpc>
          <a:spcPct val="90000"/>
        </a:lnSpc>
        <a:spcBef>
          <a:spcPts val="500"/>
        </a:spcBef>
        <a:spcAft>
          <a:spcPts val="1200"/>
        </a:spcAft>
        <a:buFont charset="0" panose="020B0604020202020204" pitchFamily="34" typeface="Arial"/>
        <a:buChar char="•"/>
        <a:defRPr b="0" i="0" kern="1200" sz="1800">
          <a:solidFill>
            <a:schemeClr val="tx1"/>
          </a:solidFill>
          <a:latin charset="0" panose="020B0604020202020204" pitchFamily="34" typeface="Arial"/>
          <a:ea typeface="+mn-ea"/>
          <a:cs typeface="+mn-cs"/>
        </a:defRPr>
      </a:lvl5pPr>
      <a:lvl6pPr algn="l" defTabSz="914377" eaLnBrk="1" hangingPunct="1" indent="-228594" latinLnBrk="0" marL="2514537"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6pPr>
      <a:lvl7pPr algn="l" defTabSz="914377" eaLnBrk="1" hangingPunct="1" indent="-228594" latinLnBrk="0" marL="2971726"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7pPr>
      <a:lvl8pPr algn="l" defTabSz="914377" eaLnBrk="1" hangingPunct="1" indent="-228594" latinLnBrk="0" marL="3428914"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8pPr>
      <a:lvl9pPr algn="l" defTabSz="914377" eaLnBrk="1" hangingPunct="1" indent="-228594" latinLnBrk="0" marL="3886103" rtl="0">
        <a:lnSpc>
          <a:spcPct val="90000"/>
        </a:lnSpc>
        <a:spcBef>
          <a:spcPts val="500"/>
        </a:spcBef>
        <a:buFont charset="0" panose="020B0604020202020204" pitchFamily="34" typeface="Arial"/>
        <a:buChar char="•"/>
        <a:defRPr kern="1200" sz="1800">
          <a:solidFill>
            <a:schemeClr val="tx1"/>
          </a:solidFill>
          <a:latin typeface="+mn-lt"/>
          <a:ea typeface="+mn-ea"/>
          <a:cs typeface="+mn-cs"/>
        </a:defRPr>
      </a:lvl9pPr>
    </p:bodyStyle>
    <p:otherStyle>
      <a:defPPr>
        <a:defRPr lang="en-US"/>
      </a:defPPr>
      <a:lvl1pPr algn="l" defTabSz="914377" eaLnBrk="1" hangingPunct="1" latinLnBrk="0" marL="0" rtl="0">
        <a:defRPr kern="1200" sz="1800">
          <a:solidFill>
            <a:schemeClr val="tx1"/>
          </a:solidFill>
          <a:latin typeface="+mn-lt"/>
          <a:ea typeface="+mn-ea"/>
          <a:cs typeface="+mn-cs"/>
        </a:defRPr>
      </a:lvl1pPr>
      <a:lvl2pPr algn="l" defTabSz="914377" eaLnBrk="1" hangingPunct="1" latinLnBrk="0" marL="457189" rtl="0">
        <a:defRPr kern="1200" sz="1800">
          <a:solidFill>
            <a:schemeClr val="tx1"/>
          </a:solidFill>
          <a:latin typeface="+mn-lt"/>
          <a:ea typeface="+mn-ea"/>
          <a:cs typeface="+mn-cs"/>
        </a:defRPr>
      </a:lvl2pPr>
      <a:lvl3pPr algn="l" defTabSz="914377" eaLnBrk="1" hangingPunct="1" latinLnBrk="0" marL="914377" rtl="0">
        <a:defRPr kern="1200" sz="1800">
          <a:solidFill>
            <a:schemeClr val="tx1"/>
          </a:solidFill>
          <a:latin typeface="+mn-lt"/>
          <a:ea typeface="+mn-ea"/>
          <a:cs typeface="+mn-cs"/>
        </a:defRPr>
      </a:lvl3pPr>
      <a:lvl4pPr algn="l" defTabSz="914377" eaLnBrk="1" hangingPunct="1" latinLnBrk="0" marL="1371566" rtl="0">
        <a:defRPr kern="1200" sz="1800">
          <a:solidFill>
            <a:schemeClr val="tx1"/>
          </a:solidFill>
          <a:latin typeface="+mn-lt"/>
          <a:ea typeface="+mn-ea"/>
          <a:cs typeface="+mn-cs"/>
        </a:defRPr>
      </a:lvl4pPr>
      <a:lvl5pPr algn="l" defTabSz="914377" eaLnBrk="1" hangingPunct="1" latinLnBrk="0" marL="1828754" rtl="0">
        <a:defRPr kern="1200" sz="1800">
          <a:solidFill>
            <a:schemeClr val="tx1"/>
          </a:solidFill>
          <a:latin typeface="+mn-lt"/>
          <a:ea typeface="+mn-ea"/>
          <a:cs typeface="+mn-cs"/>
        </a:defRPr>
      </a:lvl5pPr>
      <a:lvl6pPr algn="l" defTabSz="914377" eaLnBrk="1" hangingPunct="1" latinLnBrk="0" marL="2285943" rtl="0">
        <a:defRPr kern="1200" sz="1800">
          <a:solidFill>
            <a:schemeClr val="tx1"/>
          </a:solidFill>
          <a:latin typeface="+mn-lt"/>
          <a:ea typeface="+mn-ea"/>
          <a:cs typeface="+mn-cs"/>
        </a:defRPr>
      </a:lvl6pPr>
      <a:lvl7pPr algn="l" defTabSz="914377" eaLnBrk="1" hangingPunct="1" latinLnBrk="0" marL="2743131" rtl="0">
        <a:defRPr kern="1200" sz="1800">
          <a:solidFill>
            <a:schemeClr val="tx1"/>
          </a:solidFill>
          <a:latin typeface="+mn-lt"/>
          <a:ea typeface="+mn-ea"/>
          <a:cs typeface="+mn-cs"/>
        </a:defRPr>
      </a:lvl7pPr>
      <a:lvl8pPr algn="l" defTabSz="914377" eaLnBrk="1" hangingPunct="1" latinLnBrk="0" marL="3200320" rtl="0">
        <a:defRPr kern="1200" sz="1800">
          <a:solidFill>
            <a:schemeClr val="tx1"/>
          </a:solidFill>
          <a:latin typeface="+mn-lt"/>
          <a:ea typeface="+mn-ea"/>
          <a:cs typeface="+mn-cs"/>
        </a:defRPr>
      </a:lvl8pPr>
      <a:lvl9pPr algn="l" defTabSz="914377" eaLnBrk="1" hangingPunct="1" latinLnBrk="0" marL="3657509" rtl="0">
        <a:defRPr kern="1200" sz="180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9.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10.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slide" Target="slide17.xml" /><Relationship Id="rId4"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slide" Target="slide17.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 Id="rId3" Type="http://schemas.openxmlformats.org/officeDocument/2006/relationships/image" Target="../media/image12.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13.xml" /><Relationship Id="rId3" Type="http://schemas.openxmlformats.org/officeDocument/2006/relationships/hyperlink" Target="https://github.com/MitchellAcoustics/Soundscapy" TargetMode="External" /><Relationship Id="rId4" Type="http://schemas.openxmlformats.org/officeDocument/2006/relationships/hyperlink" Target="https://soundscapy.readthedocs.io" TargetMode="External" /><Relationship Id="rId6" Type="http://schemas.openxmlformats.org/officeDocument/2006/relationships/hyperlink" Target="https://soundscapy.readthedocs.io/en/latest/" TargetMode="External" /><Relationship Id="rId5" Type="http://schemas.openxmlformats.org/officeDocument/2006/relationships/image" Target="../media/image13.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hyperlink" Target="https://doi.org/10.1016/j.apacoust.2024.110109" TargetMode="External" /><Relationship Id="rId3" Type="http://schemas.openxmlformats.org/officeDocument/2006/relationships/hyperlink" Target="https://doi.org/10.1007/s40726-023-00283-6" TargetMode="External" /><Relationship Id="rId4" Type="http://schemas.openxmlformats.org/officeDocument/2006/relationships/hyperlink" Target="https://doi.org/10.1121/1.3493436" TargetMode="External" /><Relationship Id="rId5" Type="http://schemas.openxmlformats.org/officeDocument/2006/relationships/hyperlink" Target="https://doi.org/10.48550/ARXIV.2406.05914" TargetMode="External" /><Relationship Id="rId6" Type="http://schemas.openxmlformats.org/officeDocument/2006/relationships/hyperlink" Target="https://doi.org/10.1121/10.0009794" TargetMode="External" /><Relationship Id="rId7" Type="http://schemas.openxmlformats.org/officeDocument/2006/relationships/hyperlink" Target="https://doi.org/10.31234/osf.io/zpa9e" TargetMode="External" /><Relationship Id="rId8" Type="http://schemas.openxmlformats.org/officeDocument/2006/relationships/hyperlink" Target="https://doi.org/10.5281/zenodo.5578572" TargetMode="External" /><Relationship Id="rId9" Type="http://schemas.openxmlformats.org/officeDocument/2006/relationships/hyperlink" Target="https://doi.org/10.5281/ZENODO.10993139" TargetMode="External" /><Relationship Id="rId10" Type="http://schemas.openxmlformats.org/officeDocument/2006/relationships/hyperlink" Target="https://doi.org/10.1109/taffc.2023.3247914" TargetMode="External" /><Relationship Id="rId12" Type="http://schemas.openxmlformats.org/officeDocument/2006/relationships/hyperlink" Target="ttps://circumplex.readthedocs.io/en/latest/" TargetMode="External" /><Relationship Id="rId13" Type="http://schemas.openxmlformats.org/officeDocument/2006/relationships/hyperlink" Target="https://mitchellacoustics.quarto.pub/internoise-2024-soundscapy-pres/#/title-slide" TargetMode="External" /><Relationship Id="rId11" Type="http://schemas.openxmlformats.org/officeDocument/2006/relationships/image" Target="../media/image14.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1.xml" /><Relationship Id="rId3" Type="http://schemas.openxmlformats.org/officeDocument/2006/relationships/image" Target="../media/image8.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2.xml" /><Relationship Id="rId3" Type="http://schemas.openxmlformats.org/officeDocument/2006/relationships/image" Target="../media/image9.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notesSlide" Target="../notesSlides/notesSlide3.xml" /><Relationship Id="rId3" Type="http://schemas.openxmlformats.org/officeDocument/2006/relationships/slide" Target="slide17.xml" /><Relationship Id="rId4" Type="http://schemas.openxmlformats.org/officeDocument/2006/relationships/image" Target="../media/image10.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4.xml" /><Relationship Id="rId3" Type="http://schemas.openxmlformats.org/officeDocument/2006/relationships/slide" Target="slide17.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5.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notesSlide" Target="../notesSlides/notesSlide6.xml" /><Relationship Id="rId3" Type="http://schemas.openxmlformats.org/officeDocument/2006/relationships/slide" Target="slide17.xml" /><Relationship Id="rId4" Type="http://schemas.openxmlformats.org/officeDocument/2006/relationships/slide" Target="slide17.xml" /><Relationship Id="rId5" Type="http://schemas.openxmlformats.org/officeDocument/2006/relationships/slide" Target="slide17.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7.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5.xml" /><Relationship Id="rId2" Type="http://schemas.openxmlformats.org/officeDocument/2006/relationships/notesSlide" Target="../notesSlides/notesSlide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Soundscapy</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 Python Package for Soundscape Assessment and Analysis</a:t>
            </a:r>
            <a:br/>
            <a:br/>
            <a:r>
              <a:rPr/>
              <a:t>Andrew Mitchell</a:t>
            </a:r>
          </a:p>
        </p:txBody>
      </p:sp>
      <p:sp>
        <p:nvSpPr>
          <p:cNvPr id="4" name="Date Placeholder 3"/>
          <p:cNvSpPr>
            <a:spLocks noGrp="1"/>
          </p:cNvSpPr>
          <p:nvPr>
            <p:ph idx="10" sz="half" type="dt"/>
          </p:nvPr>
        </p:nvSpPr>
        <p:spPr/>
        <p:txBody>
          <a:bodyPr/>
          <a:lstStyle/>
          <a:p>
            <a:pPr lvl="0" indent="0" marL="0">
              <a:buNone/>
            </a:pPr>
            <a:r>
              <a:rPr/>
              <a:t>2024-08-26</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Customization and Flexibility</a:t>
            </a:r>
          </a:p>
        </p:txBody>
      </p:sp>
      <p:sp>
        <p:nvSpPr>
          <p:cNvPr id="3" name="Content Placeholder 2"/>
          <p:cNvSpPr>
            <a:spLocks noGrp="1"/>
          </p:cNvSpPr>
          <p:nvPr>
            <p:ph idx="1" sz="half"/>
          </p:nvPr>
        </p:nvSpPr>
        <p:spPr/>
        <p:txBody>
          <a:bodyPr/>
          <a:lstStyle/>
          <a:p>
            <a:pPr lvl="0"/>
            <a:r>
              <a:rPr b="1"/>
              <a:t>Reproducible Analysis</a:t>
            </a:r>
            <a:r>
              <a:rPr/>
              <a:t>: YAML-based configs ensure consistent, replicable results.</a:t>
            </a:r>
          </a:p>
          <a:p>
            <a:pPr lvl="0"/>
            <a:r>
              <a:rPr b="1"/>
              <a:t>Version Control Friendly</a:t>
            </a:r>
            <a:r>
              <a:rPr/>
              <a:t>: Easily track, share, and collaborate on configurations.</a:t>
            </a:r>
          </a:p>
          <a:p>
            <a:pPr lvl="0"/>
            <a:r>
              <a:rPr b="1"/>
              <a:t>Data Science Integration</a:t>
            </a:r>
            <a:r>
              <a:rPr/>
              <a:t>:</a:t>
            </a:r>
          </a:p>
          <a:p>
            <a:pPr lvl="1"/>
            <a:r>
              <a:rPr/>
              <a:t>Works with pandas for data manipulation</a:t>
            </a:r>
          </a:p>
          <a:p>
            <a:pPr lvl="1"/>
            <a:r>
              <a:rPr/>
              <a:t>Compatible with matplotlib/seaborn and plotlly for visualizations</a:t>
            </a:r>
          </a:p>
          <a:p>
            <a:pPr lvl="1"/>
            <a:r>
              <a:rPr/>
              <a:t>Leverages popular Python libraries</a:t>
            </a:r>
          </a:p>
          <a:p>
            <a:pPr lvl="0"/>
            <a:r>
              <a:rPr b="1"/>
              <a:t>Extensible Architecture</a:t>
            </a:r>
            <a:r>
              <a:rPr/>
              <a:t>:</a:t>
            </a:r>
          </a:p>
          <a:p>
            <a:pPr lvl="1"/>
            <a:r>
              <a:rPr/>
              <a:t>Allows addition of new metrics and methods</a:t>
            </a:r>
          </a:p>
          <a:p>
            <a:pPr lvl="1"/>
            <a:r>
              <a:rPr/>
              <a:t>Adaptable to diverse research requirements</a:t>
            </a:r>
          </a:p>
          <a:p>
            <a:pPr lvl="1"/>
            <a:r>
              <a:rPr/>
              <a:t>Potential for community-driven improvements</a:t>
            </a:r>
          </a:p>
        </p:txBody>
      </p:sp>
      <p:sp>
        <p:nvSpPr>
          <p:cNvPr id="4" name="Content Placeholder 3"/>
          <p:cNvSpPr>
            <a:spLocks noGrp="1"/>
          </p:cNvSpPr>
          <p:nvPr>
            <p:ph idx="2" sz="half"/>
          </p:nvPr>
        </p:nvSpPr>
        <p:spPr/>
        <p:txBody>
          <a:bodyPr/>
          <a:lstStyle/>
          <a:p>
            <a:pPr lvl="0" indent="0">
              <a:buNone/>
            </a:pPr>
            <a:r>
              <a:rPr i="1">
                <a:solidFill>
                  <a:srgbClr val="60A0B0"/>
                </a:solidFill>
                <a:latin typeface="Courier"/>
              </a:rPr>
              <a:t># Customize analysis settings</a:t>
            </a:r>
            <a:br/>
            <a:r>
              <a:rPr>
                <a:latin typeface="Courier"/>
              </a:rPr>
              <a:t>new_config </a:t>
            </a:r>
            <a:r>
              <a:rPr>
                <a:solidFill>
                  <a:srgbClr val="666666"/>
                </a:solidFill>
                <a:latin typeface="Courier"/>
              </a:rPr>
              <a:t>=</a:t>
            </a:r>
            <a:r>
              <a:rPr>
                <a:latin typeface="Courier"/>
              </a:rPr>
              <a:t> {</a:t>
            </a:r>
            <a:br/>
            <a:r>
              <a:rPr>
                <a:latin typeface="Courier"/>
              </a:rPr>
              <a:t>  </a:t>
            </a:r>
            <a:r>
              <a:rPr>
                <a:solidFill>
                  <a:srgbClr val="4070A0"/>
                </a:solidFill>
                <a:latin typeface="Courier"/>
              </a:rPr>
              <a:t>"MoSQITo"</a:t>
            </a:r>
            <a:r>
              <a:rPr>
                <a:latin typeface="Courier"/>
              </a:rPr>
              <a:t>: {</a:t>
            </a:r>
            <a:br/>
            <a:r>
              <a:rPr>
                <a:latin typeface="Courier"/>
              </a:rPr>
              <a:t>    </a:t>
            </a:r>
            <a:r>
              <a:rPr>
                <a:solidFill>
                  <a:srgbClr val="4070A0"/>
                </a:solidFill>
                <a:latin typeface="Courier"/>
              </a:rPr>
              <a:t>"loudness_zwtv"</a:t>
            </a:r>
            <a:r>
              <a:rPr>
                <a:latin typeface="Courier"/>
              </a:rPr>
              <a:t>: {</a:t>
            </a:r>
            <a:br/>
            <a:r>
              <a:rPr>
                <a:latin typeface="Courier"/>
              </a:rPr>
              <a:t>      </a:t>
            </a:r>
            <a:r>
              <a:rPr>
                <a:solidFill>
                  <a:srgbClr val="4070A0"/>
                </a:solidFill>
                <a:latin typeface="Courier"/>
              </a:rPr>
              <a:t>"statistics"</a:t>
            </a:r>
            <a:r>
              <a:rPr>
                <a:latin typeface="Courier"/>
              </a:rPr>
              <a:t>: (</a:t>
            </a:r>
            <a:r>
              <a:rPr>
                <a:solidFill>
                  <a:srgbClr val="4070A0"/>
                </a:solidFill>
                <a:latin typeface="Courier"/>
              </a:rPr>
              <a:t>"avg"</a:t>
            </a:r>
            <a:r>
              <a:rPr>
                <a:latin typeface="Courier"/>
              </a:rPr>
              <a:t>, </a:t>
            </a:r>
            <a:r>
              <a:rPr>
                <a:solidFill>
                  <a:srgbClr val="40A070"/>
                </a:solidFill>
                <a:latin typeface="Courier"/>
              </a:rPr>
              <a:t>5</a:t>
            </a:r>
            <a:r>
              <a:rPr>
                <a:latin typeface="Courier"/>
              </a:rPr>
              <a:t>, </a:t>
            </a:r>
            <a:r>
              <a:rPr>
                <a:solidFill>
                  <a:srgbClr val="40A070"/>
                </a:solidFill>
                <a:latin typeface="Courier"/>
              </a:rPr>
              <a:t>50</a:t>
            </a:r>
            <a:r>
              <a:rPr>
                <a:latin typeface="Courier"/>
              </a:rPr>
              <a:t>),</a:t>
            </a:r>
            <a:br/>
            <a:r>
              <a:rPr>
                <a:latin typeface="Courier"/>
              </a:rPr>
              <a:t>      </a:t>
            </a:r>
            <a:r>
              <a:rPr>
                <a:solidFill>
                  <a:srgbClr val="4070A0"/>
                </a:solidFill>
                <a:latin typeface="Courier"/>
              </a:rPr>
              <a:t>"func_args"</a:t>
            </a:r>
            <a:r>
              <a:rPr>
                <a:latin typeface="Courier"/>
              </a:rPr>
              <a:t>: {</a:t>
            </a:r>
            <a:r>
              <a:rPr>
                <a:solidFill>
                  <a:srgbClr val="4070A0"/>
                </a:solidFill>
                <a:latin typeface="Courier"/>
              </a:rPr>
              <a:t>"field_type"</a:t>
            </a:r>
            <a:r>
              <a:rPr>
                <a:latin typeface="Courier"/>
              </a:rPr>
              <a:t>: </a:t>
            </a:r>
            <a:r>
              <a:rPr>
                <a:solidFill>
                  <a:srgbClr val="4070A0"/>
                </a:solidFill>
                <a:latin typeface="Courier"/>
              </a:rPr>
              <a:t>"diffuse"</a:t>
            </a:r>
            <a:r>
              <a:rPr>
                <a:latin typeface="Courier"/>
              </a:rPr>
              <a:t>}</a:t>
            </a:r>
            <a:br/>
            <a:r>
              <a:rPr>
                <a:latin typeface="Courier"/>
              </a:rPr>
              <a:t>    }</a:t>
            </a:r>
            <a:br/>
            <a:r>
              <a:rPr>
                <a:latin typeface="Courier"/>
              </a:rPr>
              <a:t>  }</a:t>
            </a:r>
            <a:br/>
            <a:r>
              <a:rPr>
                <a:latin typeface="Courier"/>
              </a:rPr>
              <a:t>}</a:t>
            </a:r>
            <a:br/>
            <a:br/>
            <a:r>
              <a:rPr>
                <a:latin typeface="Courier"/>
              </a:rPr>
              <a:t>analysis.update_config(new_config)</a:t>
            </a:r>
            <a:br/>
            <a:r>
              <a:rPr>
                <a:latin typeface="Courier"/>
              </a:rPr>
              <a:t>analysis.save_config(</a:t>
            </a:r>
            <a:r>
              <a:rPr>
                <a:solidFill>
                  <a:srgbClr val="4070A0"/>
                </a:solidFill>
                <a:latin typeface="Courier"/>
              </a:rPr>
              <a:t>"updated_config.yaml"</a:t>
            </a:r>
            <a:r>
              <a:rPr>
                <a:latin typeface="Courier"/>
              </a:rPr>
              <a:t>)</a:t>
            </a:r>
          </a:p>
          <a:p>
            <a:pPr lvl="0" indent="0" marL="0">
              <a:buNone/>
            </a:pP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Package Documentation</a:t>
            </a:r>
          </a:p>
        </p:txBody>
      </p:sp>
      <p:sp>
        <p:nvSpPr>
          <p:cNvPr id="3" name="Content Placeholder 2"/>
          <p:cNvSpPr>
            <a:spLocks noGrp="1"/>
          </p:cNvSpPr>
          <p:nvPr>
            <p:ph idx="1" sz="half"/>
          </p:nvPr>
        </p:nvSpPr>
        <p:spPr/>
        <p:txBody>
          <a:bodyPr/>
          <a:lstStyle/>
          <a:p>
            <a:pPr lvl="0"/>
            <a:r>
              <a:rPr b="1"/>
              <a:t>Comprehensive Documentation</a:t>
            </a:r>
            <a:r>
              <a:rPr/>
              <a:t>:</a:t>
            </a:r>
          </a:p>
          <a:p>
            <a:pPr lvl="1"/>
            <a:r>
              <a:rPr/>
              <a:t>Installation guide</a:t>
            </a:r>
          </a:p>
          <a:p>
            <a:pPr lvl="1"/>
            <a:r>
              <a:rPr/>
              <a:t>Quickstart tutorials</a:t>
            </a:r>
          </a:p>
          <a:p>
            <a:pPr lvl="1"/>
            <a:r>
              <a:rPr/>
              <a:t>API reference</a:t>
            </a:r>
          </a:p>
          <a:p>
            <a:pPr lvl="1"/>
            <a:r>
              <a:rPr/>
              <a:t>Example notebooks</a:t>
            </a:r>
          </a:p>
          <a:p>
            <a:pPr lvl="0"/>
            <a:r>
              <a:rPr b="1"/>
              <a:t>GitHub Repository</a:t>
            </a:r>
            <a:r>
              <a:rPr/>
              <a:t>:</a:t>
            </a:r>
          </a:p>
          <a:p>
            <a:pPr lvl="1"/>
            <a:r>
              <a:rPr/>
              <a:t>Open-source code</a:t>
            </a:r>
          </a:p>
          <a:p>
            <a:pPr lvl="1"/>
            <a:r>
              <a:rPr/>
              <a:t>Issue tracking</a:t>
            </a:r>
          </a:p>
          <a:p>
            <a:pPr lvl="1"/>
            <a:r>
              <a:rPr/>
              <a:t>Contribution guidelines</a:t>
            </a:r>
          </a:p>
          <a:p>
            <a:pPr lvl="0"/>
            <a:r>
              <a:rPr b="1"/>
              <a:t>Regular Updates</a:t>
            </a:r>
            <a:r>
              <a:rPr/>
              <a:t>:</a:t>
            </a:r>
          </a:p>
          <a:p>
            <a:pPr lvl="1"/>
            <a:r>
              <a:rPr/>
              <a:t>Version changelog</a:t>
            </a:r>
          </a:p>
          <a:p>
            <a:pPr lvl="1"/>
            <a:r>
              <a:rPr/>
              <a:t>Deprecation notices</a:t>
            </a:r>
          </a:p>
          <a:p>
            <a:pPr lvl="1"/>
            <a:r>
              <a:rPr/>
              <a:t>New feature announcements</a:t>
            </a:r>
          </a:p>
        </p:txBody>
      </p:sp>
      <p:sp>
        <p:nvSpPr>
          <p:cNvPr id="4" name="Content Placeholder 3"/>
          <p:cNvSpPr>
            <a:spLocks noGrp="1"/>
          </p:cNvSpPr>
          <p:nvPr>
            <p:ph idx="2" sz="half"/>
          </p:nvPr>
        </p:nvSpPr>
        <p:spPr/>
        <p:txBody>
          <a:bodyPr/>
          <a:lstStyle/>
          <a:p>
            <a:pPr lvl="0" indent="0" marL="0">
              <a:buNone/>
            </a:pPr>
            <a:r>
              <a:rPr/>
              <a:t>Soundscapy Documentation Homepage</a:t>
            </a:r>
          </a:p>
          <a:p>
            <a:pPr lvl="0" indent="0" marL="0">
              <a:buNone/>
            </a:pPr>
            <a:r>
              <a:rPr/>
              <a:t>Soundscapy Documentation Homepage</a:t>
            </a:r>
          </a:p>
          <a:p>
            <a:pPr lvl="0" indent="0" marL="0">
              <a:buNone/>
            </a:pPr>
            <a:r>
              <a:rPr/>
              <a:t>-</a:t>
            </a:r>
          </a:p>
          <a:p>
            <a:pPr lvl="0" indent="0" marL="0">
              <a:buNone/>
            </a:pPr>
            <a:r>
              <a:rPr/>
              <a:t>-</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Future Work: Predictive Models</a:t>
            </a:r>
            <a:r>
              <a:rPr baseline="30000">
                <a:hlinkClick r:id="rId3" action="ppaction://hlinksldjump"/>
              </a:rPr>
              <a:t>6</a:t>
            </a:r>
          </a:p>
        </p:txBody>
      </p:sp>
      <p:pic>
        <p:nvPicPr>
          <p:cNvPr descr="images/Soundscapy2.png" id="0" name="Picture 1"/>
          <p:cNvPicPr>
            <a:picLocks noGrp="1" noChangeAspect="1"/>
          </p:cNvPicPr>
          <p:nvPr/>
        </p:nvPicPr>
        <p:blipFill>
          <a:blip r:embed="rId4"/>
          <a:stretch>
            <a:fillRect/>
          </a:stretch>
        </p:blipFill>
        <p:spPr bwMode="auto">
          <a:xfrm>
            <a:off x="2374900" y="1816100"/>
            <a:ext cx="7442200" cy="3429000"/>
          </a:xfrm>
          <a:prstGeom prst="rect">
            <a:avLst/>
          </a:prstGeom>
          <a:noFill/>
          <a:ln w="9525">
            <a:noFill/>
            <a:headEnd/>
            <a:tailEnd/>
          </a:ln>
        </p:spPr>
      </p:pic>
      <p:sp>
        <p:nvSpPr>
          <p:cNvPr id="1" name="TextBox 3"/>
          <p:cNvSpPr txBox="1"/>
          <p:nvPr/>
        </p:nvSpPr>
        <p:spPr>
          <a:xfrm>
            <a:off x="838200" y="5245100"/>
            <a:ext cx="10515600" cy="508000"/>
          </a:xfrm>
          <a:prstGeom prst="rect">
            <a:avLst/>
          </a:prstGeom>
          <a:noFill/>
        </p:spPr>
        <p:txBody>
          <a:bodyPr/>
          <a:lstStyle/>
          <a:p>
            <a:pPr lvl="0" indent="0" marL="0" algn="ctr">
              <a:buNone/>
            </a:pPr>
            <a:r>
              <a:rPr/>
              <a:t>Modular Framework</a:t>
            </a:r>
          </a:p>
        </p:txBody>
      </p:sp>
      <p:sp>
        <p:nvSpPr>
          <p:cNvPr id="3" name="Content Placeholder 2"/>
          <p:cNvSpPr>
            <a:spLocks noGrp="1"/>
          </p:cNvSpPr>
          <p:nvPr>
            <p:ph idx="1"/>
          </p:nvPr>
        </p:nvSpPr>
        <p:spPr/>
        <p:txBody>
          <a:bodyPr/>
          <a:lstStyle/>
          <a:p>
            <a:pPr lvl="0"/>
            <a:r>
              <a:rPr b="1"/>
              <a:t>Pretrained Models Integration</a:t>
            </a:r>
            <a:r>
              <a:rPr/>
              <a:t>:</a:t>
            </a:r>
          </a:p>
          <a:p>
            <a:pPr lvl="1"/>
            <a:r>
              <a:rPr/>
              <a:t>Predict soundscape perception from acoustic features</a:t>
            </a:r>
          </a:p>
          <a:p>
            <a:pPr lvl="1"/>
            <a:r>
              <a:rPr/>
              <a:t>Multiple model support for comparison</a:t>
            </a:r>
          </a:p>
          <a:p>
            <a:pPr lvl="0"/>
            <a:r>
              <a:rPr b="1"/>
              <a:t>Design Optimization</a:t>
            </a:r>
            <a:r>
              <a:rPr/>
              <a:t>:</a:t>
            </a:r>
          </a:p>
          <a:p>
            <a:pPr lvl="1"/>
            <a:r>
              <a:rPr/>
              <a:t>Predict impact of soundscape interventions</a:t>
            </a:r>
          </a:p>
          <a:p>
            <a:pPr lvl="1"/>
            <a:r>
              <a:rPr/>
              <a:t>Assist in urban planning decisions</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Future Work: Soundscape Perception Indices (SPI)</a:t>
            </a:r>
            <a:r>
              <a:rPr baseline="30000">
                <a:hlinkClick r:id="rId2" action="ppaction://hlinksldjump"/>
              </a:rPr>
              <a:t>7</a:t>
            </a:r>
          </a:p>
        </p:txBody>
      </p:sp>
      <p:sp>
        <p:nvSpPr>
          <p:cNvPr id="3" name="Content Placeholder 2"/>
          <p:cNvSpPr>
            <a:spLocks noGrp="1"/>
          </p:cNvSpPr>
          <p:nvPr>
            <p:ph idx="1" sz="half"/>
          </p:nvPr>
        </p:nvSpPr>
        <p:spPr/>
        <p:txBody>
          <a:bodyPr/>
          <a:lstStyle/>
          <a:p>
            <a:pPr lvl="0"/>
            <a:r>
              <a:rPr b="1"/>
              <a:t>Single Index Calculation</a:t>
            </a:r>
            <a:r>
              <a:rPr/>
              <a:t>:</a:t>
            </a:r>
          </a:p>
          <a:p>
            <a:pPr lvl="1"/>
            <a:r>
              <a:rPr/>
              <a:t>Simplify complex soundscape data</a:t>
            </a:r>
          </a:p>
          <a:p>
            <a:pPr lvl="1"/>
            <a:r>
              <a:rPr/>
              <a:t>Enable quick comparisons between locations</a:t>
            </a:r>
          </a:p>
          <a:p>
            <a:pPr lvl="0"/>
            <a:r>
              <a:rPr b="1"/>
              <a:t>Standardized Reporting</a:t>
            </a:r>
            <a:r>
              <a:rPr/>
              <a:t>:</a:t>
            </a:r>
          </a:p>
          <a:p>
            <a:pPr lvl="1"/>
            <a:r>
              <a:rPr/>
              <a:t>Facilitate communication with stakeholders</a:t>
            </a:r>
          </a:p>
          <a:p>
            <a:pPr lvl="1"/>
            <a:r>
              <a:rPr/>
              <a:t>Support policy-making processes</a:t>
            </a:r>
          </a:p>
        </p:txBody>
      </p:sp>
      <p:sp>
        <p:nvSpPr>
          <p:cNvPr id="4" name="Content Placeholder 3"/>
          <p:cNvSpPr>
            <a:spLocks noGrp="1"/>
          </p:cNvSpPr>
          <p:nvPr>
            <p:ph idx="2" sz="half"/>
          </p:nvPr>
        </p:nvSpPr>
        <p:spPr/>
        <p:txBody>
          <a:bodyPr/>
          <a:lstStyle/>
          <a:p>
            <a:pPr lvl="0"/>
            <a:r>
              <a:rPr b="1"/>
              <a:t>Customizable Weighting</a:t>
            </a:r>
            <a:r>
              <a:rPr/>
              <a:t>:</a:t>
            </a:r>
          </a:p>
          <a:p>
            <a:pPr lvl="1"/>
            <a:r>
              <a:rPr/>
              <a:t>Adapt to different cultural contexts</a:t>
            </a:r>
          </a:p>
          <a:p>
            <a:pPr lvl="1"/>
            <a:r>
              <a:rPr/>
              <a:t>Account for varying research priorities</a:t>
            </a:r>
          </a:p>
          <a:p>
            <a:pPr lvl="0"/>
            <a:r>
              <a:rPr b="1"/>
              <a:t>Applications</a:t>
            </a:r>
            <a:r>
              <a:rPr/>
              <a:t>:</a:t>
            </a:r>
          </a:p>
          <a:p>
            <a:pPr lvl="1"/>
            <a:r>
              <a:rPr/>
              <a:t>Urban planning and design optimization</a:t>
            </a:r>
          </a:p>
          <a:p>
            <a:pPr lvl="1"/>
            <a:r>
              <a:rPr/>
              <a:t>Environmental quality assessment</a:t>
            </a:r>
          </a:p>
          <a:p>
            <a:pPr lvl="1"/>
            <a:r>
              <a:rPr/>
              <a:t>Cross-cultural soundscape studies</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SPI-framework.drawio.png" id="0" name="Picture 1"/>
          <p:cNvPicPr>
            <a:picLocks noGrp="1" noChangeAspect="1"/>
          </p:cNvPicPr>
          <p:nvPr/>
        </p:nvPicPr>
        <p:blipFill>
          <a:blip r:embed="rId3"/>
          <a:stretch>
            <a:fillRect/>
          </a:stretch>
        </p:blipFill>
        <p:spPr bwMode="auto">
          <a:xfrm>
            <a:off x="838200" y="1905000"/>
            <a:ext cx="10515600" cy="3251200"/>
          </a:xfrm>
          <a:prstGeom prst="rect">
            <a:avLst/>
          </a:prstGeom>
          <a:noFill/>
          <a:ln w="9525">
            <a:noFill/>
            <a:headEnd/>
            <a:tailEnd/>
          </a:ln>
        </p:spPr>
      </p:pic>
      <p:sp>
        <p:nvSpPr>
          <p:cNvPr id="1" name="TextBox 3"/>
          <p:cNvSpPr txBox="1"/>
          <p:nvPr/>
        </p:nvSpPr>
        <p:spPr>
          <a:xfrm>
            <a:off x="838200" y="5245100"/>
            <a:ext cx="10515600" cy="508000"/>
          </a:xfrm>
          <a:prstGeom prst="rect">
            <a:avLst/>
          </a:prstGeom>
          <a:noFill/>
        </p:spPr>
        <p:txBody>
          <a:bodyPr/>
          <a:lstStyle/>
          <a:p>
            <a:pPr lvl="0" indent="0" marL="0" algn="ctr">
              <a:buNone/>
            </a:pPr>
            <a:r>
              <a:rPr/>
              <a:t>SPI Calculation Framework</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Conclusion</a:t>
            </a:r>
          </a:p>
        </p:txBody>
      </p:sp>
      <p:sp>
        <p:nvSpPr>
          <p:cNvPr id="3" name="Content Placeholder 2"/>
          <p:cNvSpPr>
            <a:spLocks noGrp="1"/>
          </p:cNvSpPr>
          <p:nvPr>
            <p:ph idx="1" sz="half"/>
          </p:nvPr>
        </p:nvSpPr>
        <p:spPr/>
        <p:txBody>
          <a:bodyPr/>
          <a:lstStyle/>
          <a:p>
            <a:pPr lvl="0"/>
            <a:r>
              <a:rPr b="1"/>
              <a:t>Standardized Analysis</a:t>
            </a:r>
            <a:r>
              <a:rPr/>
              <a:t>: Consistent with ISO 12913-3 guidelines</a:t>
            </a:r>
          </a:p>
          <a:p>
            <a:pPr lvl="0"/>
            <a:r>
              <a:rPr b="1"/>
              <a:t>User-Friendly</a:t>
            </a:r>
            <a:r>
              <a:rPr/>
              <a:t>: Easy-to-use Python package for researchers and practitioners</a:t>
            </a:r>
          </a:p>
          <a:p>
            <a:pPr lvl="0"/>
            <a:r>
              <a:rPr b="1"/>
              <a:t>Powerful Tools</a:t>
            </a:r>
            <a:r>
              <a:rPr/>
              <a:t>:</a:t>
            </a:r>
          </a:p>
          <a:p>
            <a:pPr lvl="1"/>
            <a:r>
              <a:rPr/>
              <a:t>Distribution-based visualization</a:t>
            </a:r>
          </a:p>
          <a:p>
            <a:pPr lvl="1"/>
            <a:r>
              <a:rPr/>
              <a:t>Comprehensive psychoacoustic analysis</a:t>
            </a:r>
          </a:p>
          <a:p>
            <a:pPr lvl="1"/>
            <a:r>
              <a:rPr/>
              <a:t>Efficient batch processing</a:t>
            </a:r>
          </a:p>
          <a:p>
            <a:pPr lvl="0"/>
            <a:r>
              <a:rPr b="1"/>
              <a:t>Future-Ready</a:t>
            </a:r>
            <a:r>
              <a:rPr/>
              <a:t>:</a:t>
            </a:r>
          </a:p>
          <a:p>
            <a:pPr lvl="1"/>
            <a:r>
              <a:rPr/>
              <a:t>Ongoing development for predictive models</a:t>
            </a:r>
          </a:p>
          <a:p>
            <a:pPr lvl="1"/>
            <a:r>
              <a:rPr/>
              <a:t>SPI for simplified soundscape assessment</a:t>
            </a:r>
          </a:p>
          <a:p>
            <a:pPr lvl="0"/>
            <a:r>
              <a:rPr b="1"/>
              <a:t>Get Involved</a:t>
            </a:r>
            <a:r>
              <a:rPr/>
              <a:t>:</a:t>
            </a:r>
          </a:p>
          <a:p>
            <a:pPr lvl="1"/>
            <a:r>
              <a:rPr/>
              <a:t>GitHub: </a:t>
            </a:r>
            <a:r>
              <a:rPr>
                <a:hlinkClick r:id="rId3"/>
              </a:rPr>
              <a:t>github.com/MitchellAcoustics/Soundscapy</a:t>
            </a:r>
          </a:p>
          <a:p>
            <a:pPr lvl="1"/>
            <a:r>
              <a:rPr/>
              <a:t>Docs: </a:t>
            </a:r>
            <a:r>
              <a:rPr>
                <a:hlinkClick r:id="rId4"/>
              </a:rPr>
              <a:t>soundscapy.readthedocs.io</a:t>
            </a:r>
          </a:p>
          <a:p>
            <a:pPr lvl="1"/>
            <a:r>
              <a:rPr/>
              <a:t>PyPI: </a:t>
            </a:r>
            <a:r>
              <a:rPr>
                <a:latin typeface="Courier"/>
              </a:rPr>
              <a:t>pip install soundscapy</a:t>
            </a:r>
          </a:p>
        </p:txBody>
      </p:sp>
      <p:pic>
        <p:nvPicPr>
          <p:cNvPr descr="images/qr.png" id="0" name="Picture 1">
            <a:hlinkClick r:id="rId6"/>
          </p:cNvPr>
          <p:cNvPicPr>
            <a:picLocks noGrp="1" noChangeAspect="1"/>
          </p:cNvPicPr>
          <p:nvPr/>
        </p:nvPicPr>
        <p:blipFill>
          <a:blip r:embed="rId5"/>
          <a:stretch>
            <a:fillRect/>
          </a:stretch>
        </p:blipFill>
        <p:spPr bwMode="auto">
          <a:xfrm>
            <a:off x="4978400" y="1193800"/>
            <a:ext cx="33909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Text Placeholder 2"/>
          <p:cNvSpPr>
            <a:spLocks noGrp="1"/>
          </p:cNvSpPr>
          <p:nvPr>
            <p:ph idx="1" type="body"/>
          </p:nvPr>
        </p:nvSpPr>
        <p:spPr/>
        <p:txBody>
          <a:bodyPr/>
          <a:lstStyle/>
          <a:p>
            <a:pPr lvl="0" indent="0" marL="0">
              <a:buNone/>
            </a:pPr>
            <a:r>
              <a:rPr/>
              <a:t>Aletta, Francesco, Andrew Mitchell, Tin Oberman, Jian Kang, Sara Khelil, Tallal Abdel Karim Bouzir, Djihed Berkouk, et al. 2024. “Soundscape Descriptors in Eighteen Languages: Translation and Validation Through Listening Experiments.” </a:t>
            </a:r>
            <a:r>
              <a:rPr i="1"/>
              <a:t>Applied Acoustics</a:t>
            </a:r>
            <a:r>
              <a:rPr/>
              <a:t> 224 (September): 110109. </a:t>
            </a:r>
            <a:r>
              <a:rPr>
                <a:hlinkClick r:id="rId2"/>
              </a:rPr>
              <a:t>https://doi.org/10.1016/j.apacoust.2024.110109</a:t>
            </a:r>
            <a:r>
              <a:rPr/>
              <a:t>.</a:t>
            </a:r>
          </a:p>
          <a:p>
            <a:pPr lvl="0" indent="0" marL="0">
              <a:buNone/>
            </a:pPr>
            <a:r>
              <a:rPr/>
              <a:t>Aletta, Francesco, and Simone Torresin. 2023. “Adoption of ISO/TS 12913-2:2018 Protocols for Data Collection from Individuals in Soundscape Studies: An Overview of the Literature.” </a:t>
            </a:r>
            <a:r>
              <a:rPr i="1"/>
              <a:t>Current Pollution Reports</a:t>
            </a:r>
            <a:r>
              <a:rPr/>
              <a:t>, October. </a:t>
            </a:r>
            <a:r>
              <a:rPr>
                <a:hlinkClick r:id="rId3"/>
              </a:rPr>
              <a:t>https://doi.org/10.1007/s40726-023-00283-6</a:t>
            </a:r>
            <a:r>
              <a:rPr/>
              <a:t>.</a:t>
            </a:r>
          </a:p>
          <a:p>
            <a:pPr lvl="0" indent="0" marL="0">
              <a:buNone/>
            </a:pPr>
            <a:r>
              <a:rPr/>
              <a:t>Axelsson, Östen, Mats E. Nilsson, and Birgitta Berglund. 2010. “A principal components model of soundscape perception.” </a:t>
            </a:r>
            <a:r>
              <a:rPr i="1"/>
              <a:t>The Journal of the Acoustical Society of America</a:t>
            </a:r>
            <a:r>
              <a:rPr/>
              <a:t> 128 (5): 2836–46. </a:t>
            </a:r>
            <a:r>
              <a:rPr>
                <a:hlinkClick r:id="rId4"/>
              </a:rPr>
              <a:t>https://doi.org/10.1121/1.3493436</a:t>
            </a:r>
            <a:r>
              <a:rPr/>
              <a:t>.</a:t>
            </a:r>
          </a:p>
          <a:p>
            <a:pPr lvl="0" indent="0" marL="0">
              <a:buNone/>
            </a:pPr>
            <a:r>
              <a:rPr/>
              <a:t>Hou, Yuanbo, Qiaoqiao Ren, Andrew Mitchell, Wenwu Wang, Jian Kang, Tony Belpaeme, and Dick Botteldooren. 2024. “Soundscape Captioning Using Sound Affective Quality Network and Large Language Model.” </a:t>
            </a:r>
            <a:r>
              <a:rPr>
                <a:hlinkClick r:id="rId5"/>
              </a:rPr>
              <a:t>https://doi.org/10.48550/ARXIV.2406.05914</a:t>
            </a:r>
            <a:r>
              <a:rPr/>
              <a:t>.</a:t>
            </a:r>
          </a:p>
          <a:p>
            <a:pPr lvl="0" indent="0" marL="0">
              <a:buNone/>
            </a:pPr>
            <a:r>
              <a:rPr/>
              <a:t>Mitchell, Andrew, Francesco Aletta, and Jian Kang. 2022. “How to Analyse and Represent Quantitative Soundscape Data.” </a:t>
            </a:r>
            <a:r>
              <a:rPr i="1"/>
              <a:t>JASA Express Letters</a:t>
            </a:r>
            <a:r>
              <a:rPr/>
              <a:t> 2 (3): 037201. </a:t>
            </a:r>
            <a:r>
              <a:rPr>
                <a:hlinkClick r:id="rId6"/>
              </a:rPr>
              <a:t>https://doi.org/10.1121/10.0009794</a:t>
            </a:r>
            <a:r>
              <a:rPr/>
              <a:t>.</a:t>
            </a:r>
          </a:p>
          <a:p>
            <a:pPr lvl="0" indent="0" marL="0">
              <a:buNone/>
            </a:pPr>
            <a:r>
              <a:rPr/>
              <a:t>Mitchell, Andrew, Francesco Aletta, Tin Oberman, and Jian Kang. 2024. “Soundscape Perception Indices (SPI): Developing Context-Dependent Single Value Scores of Multidimensional Soundscape Perceptual Quality,” July. </a:t>
            </a:r>
            <a:r>
              <a:rPr>
                <a:hlinkClick r:id="rId7"/>
              </a:rPr>
              <a:t>https://doi.org/10.31234/osf.io/zpa9e</a:t>
            </a:r>
            <a:r>
              <a:rPr/>
              <a:t>.</a:t>
            </a:r>
          </a:p>
          <a:p>
            <a:pPr lvl="0" indent="0" marL="0">
              <a:buNone/>
            </a:pPr>
            <a:r>
              <a:rPr/>
              <a:t>Mitchell, Andrew, Tin Oberman, Francesco Aletta, Mercede Erfanian, Magdalena Kachlicka, Matteo Lionello, and Jian Kang. 2021. “The International Soundscape Database: An integrated multimedia database of urban soundscape surveys – questionnaires with acoustical and contextual information.” Zenodo. </a:t>
            </a:r>
            <a:r>
              <a:rPr>
                <a:hlinkClick r:id="rId8"/>
              </a:rPr>
              <a:t>https://doi.org/10.5281/zenodo.5578572</a:t>
            </a:r>
            <a:r>
              <a:rPr/>
              <a:t>.</a:t>
            </a:r>
          </a:p>
          <a:p>
            <a:pPr lvl="0" indent="0" marL="0">
              <a:buNone/>
            </a:pPr>
            <a:r>
              <a:rPr/>
              <a:t>Oberman, Tin, Andrew Mitchell, Francesco Aletta, José Antonio Almagro Pastor, Kristian Jambrošić, and Jian Kang. 2024. “Soundscape Attributes Translation Project (SATP) Dataset.” Zenodo. </a:t>
            </a:r>
            <a:r>
              <a:rPr>
                <a:hlinkClick r:id="rId9"/>
              </a:rPr>
              <a:t>https://doi.org/10.5281/ZENODO.10993139</a:t>
            </a:r>
            <a:r>
              <a:rPr/>
              <a:t>.</a:t>
            </a:r>
          </a:p>
          <a:p>
            <a:pPr lvl="0" indent="0" marL="0">
              <a:buNone/>
            </a:pPr>
            <a:r>
              <a:rPr/>
              <a:t>Ooi, Kenneth, Zhen-Ting Ong, Karn N. Watcharasupat, Bhan Lam, Joo Young Hong, and Woon-Seng Gan. 2023. “ARAUS: A Large-Scale Dataset and Baseline Models of Affective Responses to Augmented Urban Soundscapes.” </a:t>
            </a:r>
            <a:r>
              <a:rPr i="1"/>
              <a:t>IEEE Transactions on Affective Computing</a:t>
            </a:r>
            <a:r>
              <a:rPr/>
              <a:t>, 1–17. </a:t>
            </a:r>
            <a:r>
              <a:rPr>
                <a:hlinkClick r:id="rId10"/>
              </a:rPr>
              <a:t>https://doi.org/10.1109/taffc.2023.3247914</a:t>
            </a:r>
            <a:r>
              <a:rPr/>
              <a:t>.</a:t>
            </a:r>
          </a:p>
        </p:txBody>
      </p:sp>
      <p:sp>
        <p:nvSpPr>
          <p:cNvPr id="5" name="Text Placeholder 4"/>
          <p:cNvSpPr>
            <a:spLocks noGrp="1"/>
          </p:cNvSpPr>
          <p:nvPr>
            <p:ph idx="3" sz="quarter" type="body"/>
          </p:nvPr>
        </p:nvSpPr>
        <p:spPr/>
        <p:txBody>
          <a:bodyPr/>
          <a:lstStyle/>
          <a:p>
            <a:pPr lvl="0" indent="0" marL="0">
              <a:buNone/>
            </a:pPr>
            <a:r>
              <a:rPr/>
              <a:t>Also check out my other package for even more advanced circumplex analysis, currently under development!</a:t>
            </a:r>
          </a:p>
        </p:txBody>
      </p:sp>
      <p:pic>
        <p:nvPicPr>
          <p:cNvPr descr="images/qr-2.png" id="0" name="Picture 1">
            <a:hlinkClick r:id="rId12"/>
          </p:cNvPr>
          <p:cNvPicPr>
            <a:picLocks noGrp="1" noChangeAspect="1"/>
          </p:cNvPicPr>
          <p:nvPr/>
        </p:nvPicPr>
        <p:blipFill>
          <a:blip r:embed="rId11"/>
          <a:stretch>
            <a:fillRect/>
          </a:stretch>
        </p:blipFill>
        <p:spPr bwMode="auto">
          <a:xfrm>
            <a:off x="5181600" y="1625600"/>
            <a:ext cx="2959100" cy="2959100"/>
          </a:xfrm>
          <a:prstGeom prst="rect">
            <a:avLst/>
          </a:prstGeom>
          <a:noFill/>
          <a:ln w="9525">
            <a:noFill/>
            <a:headEnd/>
            <a:tailEnd/>
          </a:ln>
        </p:spPr>
      </p:pic>
      <p:sp>
        <p:nvSpPr>
          <p:cNvPr id="6" name="Content Placeholder 5"/>
          <p:cNvSpPr>
            <a:spLocks noGrp="1"/>
          </p:cNvSpPr>
          <p:nvPr>
            <p:ph idx="4" sz="quarter"/>
          </p:nvPr>
        </p:nvSpPr>
        <p:spPr/>
        <p:txBody>
          <a:bodyPr/>
          <a:lstStyle/>
          <a:p>
            <a:pPr lvl="0" indent="0" marL="0">
              <a:buNone/>
            </a:pPr>
            <a:r>
              <a:rPr/>
              <a:t>This presentation is available online at </a:t>
            </a:r>
            <a:r>
              <a:rPr>
                <a:hlinkClick r:id="rId13"/>
              </a:rPr>
              <a:t>https://mitchellacoustics.quarto.pub/internoise-2024-soundscapy-pres</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Notes</a:t>
            </a:r>
          </a:p>
        </p:txBody>
      </p:sp>
      <p:sp>
        <p:nvSpPr>
          <p:cNvPr id="3" name="Content Placeholder 2"/>
          <p:cNvSpPr>
            <a:spLocks noGrp="1"/>
          </p:cNvSpPr>
          <p:nvPr>
            <p:ph idx="1"/>
          </p:nvPr>
        </p:nvSpPr>
        <p:spPr/>
        <p:txBody>
          <a:bodyPr/>
          <a:lstStyle/>
          <a:p>
            <a:pPr lvl="0" indent="0" marL="0">
              <a:buNone/>
            </a:pPr>
            <a:r>
              <a:rPr sz="1800"/>
              <a:t>1. Aletta and Torresin (2023)</a:t>
            </a:r>
          </a:p>
          <a:p>
            <a:pPr lvl="0" indent="0" marL="0">
              <a:buNone/>
            </a:pPr>
            <a:r>
              <a:rPr sz="1800"/>
              <a:t>2. Aletta et al. (2024)</a:t>
            </a:r>
          </a:p>
          <a:p>
            <a:pPr lvl="0" indent="0" marL="0">
              <a:buNone/>
            </a:pPr>
            <a:r>
              <a:rPr sz="1800"/>
              <a:t>3. Mitchell et al. (2021)</a:t>
            </a:r>
          </a:p>
          <a:p>
            <a:pPr lvl="0" indent="0" marL="0">
              <a:buNone/>
            </a:pPr>
            <a:r>
              <a:rPr sz="1800"/>
              <a:t>4. Oberman et al. (2024)</a:t>
            </a:r>
          </a:p>
          <a:p>
            <a:pPr lvl="0" indent="0" marL="0">
              <a:buNone/>
            </a:pPr>
            <a:r>
              <a:rPr sz="1800"/>
              <a:t>5. Ooi et al. (2023)</a:t>
            </a:r>
          </a:p>
          <a:p>
            <a:pPr lvl="0" indent="0" marL="0">
              <a:buNone/>
            </a:pPr>
            <a:r>
              <a:rPr sz="1800"/>
              <a:t>6. Hou et al. (2024)</a:t>
            </a:r>
          </a:p>
          <a:p>
            <a:pPr lvl="0" indent="0" marL="0">
              <a:buNone/>
            </a:pPr>
            <a:r>
              <a:rPr sz="1800"/>
              <a:t>7. Mitchell et al. (2024)</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Introduction</a:t>
            </a:r>
          </a:p>
        </p:txBody>
      </p:sp>
      <p:sp>
        <p:nvSpPr>
          <p:cNvPr id="3" name="Content Placeholder 2"/>
          <p:cNvSpPr>
            <a:spLocks noGrp="1"/>
          </p:cNvSpPr>
          <p:nvPr>
            <p:ph idx="1" sz="half"/>
          </p:nvPr>
        </p:nvSpPr>
        <p:spPr/>
        <p:txBody>
          <a:bodyPr/>
          <a:lstStyle/>
          <a:p>
            <a:pPr lvl="0"/>
            <a:r>
              <a:rPr/>
              <a:t>Soundscape: A holistic approach to understanding and assessing acoustic environments</a:t>
            </a:r>
          </a:p>
          <a:p>
            <a:pPr lvl="0"/>
            <a:r>
              <a:rPr/>
              <a:t>ISO 12913 series provides a standardized framework for soundscape data collection and analysis (introduced in 2018)</a:t>
            </a:r>
          </a:p>
          <a:p>
            <a:pPr lvl="0"/>
            <a:r>
              <a:rPr/>
              <a:t>Despite standardization, challenges persist in consistent application and interpretation</a:t>
            </a:r>
          </a:p>
          <a:p>
            <a:pPr lvl="0" indent="0" marL="0">
              <a:buNone/>
            </a:pPr>
            <a:r>
              <a:rPr b="1"/>
              <a:t>Soundscapy</a:t>
            </a:r>
            <a:r>
              <a:rPr/>
              <a:t> addresses these challenges through:</a:t>
            </a:r>
          </a:p>
          <a:p>
            <a:pPr lvl="0"/>
            <a:r>
              <a:rPr/>
              <a:t>An open-source Python package accessible to researchers and practitioners</a:t>
            </a:r>
          </a:p>
          <a:p>
            <a:pPr lvl="0"/>
            <a:r>
              <a:rPr/>
              <a:t>Alignment with ISO 12913-3 guidelines for consistency (including upcoming revisions)</a:t>
            </a:r>
          </a:p>
          <a:p>
            <a:pPr lvl="0"/>
            <a:r>
              <a:rPr/>
              <a:t>Facilitating reproducible and standardized analysis workflows</a:t>
            </a:r>
          </a:p>
          <a:p>
            <a:pPr lvl="0"/>
            <a:r>
              <a:rPr/>
              <a:t>Bridging the gap between theoretical soundscape concepts and practical applications</a:t>
            </a:r>
          </a:p>
          <a:p>
            <a:pPr lvl="0"/>
            <a:r>
              <a:rPr/>
              <a:t>Enabling large-scale soundscape studies with efficient data processing</a:t>
            </a:r>
          </a:p>
        </p:txBody>
      </p:sp>
      <p:pic>
        <p:nvPicPr>
          <p:cNvPr descr="images/ISO12913-3-screenshot.png" id="0" name="Picture 1"/>
          <p:cNvPicPr>
            <a:picLocks noGrp="1" noChangeAspect="1"/>
          </p:cNvPicPr>
          <p:nvPr/>
        </p:nvPicPr>
        <p:blipFill>
          <a:blip r:embed="rId3"/>
          <a:stretch>
            <a:fillRect/>
          </a:stretch>
        </p:blipFill>
        <p:spPr bwMode="auto">
          <a:xfrm>
            <a:off x="4800600" y="1193800"/>
            <a:ext cx="3721100" cy="2882900"/>
          </a:xfrm>
          <a:prstGeom prst="rect">
            <a:avLst/>
          </a:prstGeom>
          <a:noFill/>
          <a:ln w="9525">
            <a:noFill/>
            <a:headEnd/>
            <a:tailEnd/>
          </a:ln>
        </p:spPr>
      </p:pic>
      <p:sp>
        <p:nvSpPr>
          <p:cNvPr id="1" name="TextBox 3"/>
          <p:cNvSpPr txBox="1"/>
          <p:nvPr/>
        </p:nvSpPr>
        <p:spPr>
          <a:xfrm>
            <a:off x="4648200" y="4076700"/>
            <a:ext cx="4038600" cy="508000"/>
          </a:xfrm>
          <a:prstGeom prst="rect">
            <a:avLst/>
          </a:prstGeom>
          <a:noFill/>
        </p:spPr>
        <p:txBody>
          <a:bodyPr/>
          <a:lstStyle/>
          <a:p>
            <a:pPr lvl="0" indent="0" marL="0" algn="ctr">
              <a:buNone/>
            </a:pPr>
            <a:r>
              <a:rPr/>
              <a:t>ISO 12913-3 recommendations for soundscape analysis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Soundscapy: Origins and Purpose</a:t>
            </a:r>
          </a:p>
        </p:txBody>
      </p:sp>
      <p:sp>
        <p:nvSpPr>
          <p:cNvPr id="3" name="Content Placeholder 2"/>
          <p:cNvSpPr>
            <a:spLocks noGrp="1"/>
          </p:cNvSpPr>
          <p:nvPr>
            <p:ph idx="1" sz="half"/>
          </p:nvPr>
        </p:nvSpPr>
        <p:spPr/>
        <p:txBody>
          <a:bodyPr/>
          <a:lstStyle/>
          <a:p>
            <a:pPr lvl="0"/>
            <a:r>
              <a:rPr/>
              <a:t>Developed as part of the Soundscape Indices (SSID) project, an ERC Horizon 2020 Grant</a:t>
            </a:r>
          </a:p>
          <a:p>
            <a:pPr lvl="0"/>
            <a:r>
              <a:rPr/>
              <a:t>Built upon the SSID Protocol, a standardized method for </a:t>
            </a:r>
            <a:r>
              <a:rPr i="1"/>
              <a:t>in situ</a:t>
            </a:r>
            <a:r>
              <a:rPr/>
              <a:t> soundscape data collection</a:t>
            </a:r>
          </a:p>
          <a:p>
            <a:pPr lvl="0"/>
            <a:r>
              <a:rPr/>
              <a:t>Builds upon the extensive International Soundscape Database (ISD) and other ISO 12913-2 datasets</a:t>
            </a:r>
          </a:p>
          <a:p>
            <a:pPr lvl="0" indent="0" marL="0">
              <a:buNone/>
            </a:pPr>
            <a:r>
              <a:rPr/>
              <a:t>Key features and innovations:</a:t>
            </a:r>
          </a:p>
          <a:p>
            <a:pPr lvl="0"/>
            <a:r>
              <a:rPr/>
              <a:t>Advanced visualization using distributional methods for nuanced soundscape representation</a:t>
            </a:r>
          </a:p>
          <a:p>
            <a:pPr lvl="0"/>
            <a:r>
              <a:rPr/>
              <a:t>Comprehensive psychoacoustic and acoustic analysis capabilities for binaural recordings</a:t>
            </a:r>
          </a:p>
          <a:p>
            <a:pPr lvl="0"/>
            <a:r>
              <a:rPr/>
              <a:t>Optimized for efficient processing of large-scale soundscape datasets</a:t>
            </a:r>
          </a:p>
          <a:p>
            <a:pPr lvl="0"/>
            <a:r>
              <a:rPr/>
              <a:t>Ensures consistency with ISO 12913-3 guidelines throughout the analysis pipeline</a:t>
            </a:r>
          </a:p>
        </p:txBody>
      </p:sp>
      <p:pic>
        <p:nvPicPr>
          <p:cNvPr descr="images/LightLogo.png" id="0" name="Picture 1"/>
          <p:cNvPicPr>
            <a:picLocks noGrp="1" noChangeAspect="1"/>
          </p:cNvPicPr>
          <p:nvPr/>
        </p:nvPicPr>
        <p:blipFill>
          <a:blip r:embed="rId3"/>
          <a:stretch>
            <a:fillRect/>
          </a:stretch>
        </p:blipFill>
        <p:spPr bwMode="auto">
          <a:xfrm>
            <a:off x="49784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Soundscape Circumplex Model</a:t>
            </a:r>
          </a:p>
        </p:txBody>
      </p:sp>
      <p:sp>
        <p:nvSpPr>
          <p:cNvPr id="3" name="Text Placeholder 2"/>
          <p:cNvSpPr>
            <a:spLocks noGrp="1"/>
          </p:cNvSpPr>
          <p:nvPr>
            <p:ph idx="1" type="body"/>
          </p:nvPr>
        </p:nvSpPr>
        <p:spPr/>
        <p:txBody>
          <a:bodyPr/>
          <a:lstStyle/>
          <a:p>
            <a:pPr lvl="0"/>
            <a:r>
              <a:rPr/>
              <a:t>Proposed by Axelsson, Nilsson, and Berglund (2010)</a:t>
            </a:r>
          </a:p>
          <a:p>
            <a:pPr lvl="0"/>
            <a:r>
              <a:rPr/>
              <a:t>Comprises two orthogonal dimensions that capture key aspects of soundscape perception:</a:t>
            </a:r>
          </a:p>
          <a:p>
            <a:pPr lvl="1"/>
            <a:r>
              <a:rPr/>
              <a:t>Pleasant-Annoying (x-axis)</a:t>
            </a:r>
          </a:p>
          <a:p>
            <a:pPr lvl="1"/>
            <a:r>
              <a:rPr/>
              <a:t>Eventful-Uneventful (y-axis)</a:t>
            </a:r>
          </a:p>
          <a:p>
            <a:pPr lvl="0"/>
            <a:r>
              <a:rPr/>
              <a:t>Eight perceptual scales</a:t>
            </a:r>
          </a:p>
          <a:p>
            <a:pPr lvl="0"/>
            <a:r>
              <a:rPr/>
              <a:t>Officially adopted in ISO/TS 12913-2, quickly becoming the dominant soundscape perception assessment method</a:t>
            </a:r>
            <a:r>
              <a:rPr baseline="30000">
                <a:hlinkClick r:id="rId3" action="ppaction://hlinksldjump"/>
              </a:rPr>
              <a:t>1</a:t>
            </a:r>
          </a:p>
          <a:p>
            <a:pPr lvl="0"/>
            <a:r>
              <a:rPr/>
              <a:t>Serves as the cornerstone for Soundscapy’s analytical approach and visualisations</a:t>
            </a:r>
          </a:p>
        </p:txBody>
      </p:sp>
      <p:sp>
        <p:nvSpPr>
          <p:cNvPr id="5" name="Text Placeholder 4"/>
          <p:cNvSpPr>
            <a:spLocks noGrp="1"/>
          </p:cNvSpPr>
          <p:nvPr>
            <p:ph idx="3" sz="quarter" type="body"/>
          </p:nvPr>
        </p:nvSpPr>
        <p:spPr/>
        <p:txBody>
          <a:bodyPr/>
          <a:lstStyle/>
          <a:p>
            <a:pPr lvl="0" indent="0">
              <a:buNone/>
            </a:pPr>
            <a:r>
              <a:rPr b="1">
                <a:solidFill>
                  <a:srgbClr val="008000"/>
                </a:solidFill>
                <a:latin typeface="Courier"/>
              </a:rPr>
              <a:t>from</a:t>
            </a:r>
            <a:r>
              <a:rPr>
                <a:latin typeface="Courier"/>
              </a:rPr>
              <a:t> soundscapy.plotting </a:t>
            </a:r>
            <a:r>
              <a:rPr b="1">
                <a:solidFill>
                  <a:srgbClr val="008000"/>
                </a:solidFill>
                <a:latin typeface="Courier"/>
              </a:rPr>
              <a:t>import</a:t>
            </a:r>
            <a:r>
              <a:rPr>
                <a:latin typeface="Courier"/>
              </a:rPr>
              <a:t> likert</a:t>
            </a:r>
            <a:br/>
            <a:r>
              <a:rPr>
                <a:latin typeface="Courier"/>
              </a:rPr>
              <a:t>likert.paq_radar_plot(sample_transform)</a:t>
            </a:r>
          </a:p>
        </p:txBody>
      </p:sp>
      <p:pic>
        <p:nvPicPr>
          <p:cNvPr descr="presentation_files/figure-pptx/likert-radar-output-1.png" id="0" name="Picture 1"/>
          <p:cNvPicPr>
            <a:picLocks noGrp="1" noChangeAspect="1"/>
          </p:cNvPicPr>
          <p:nvPr/>
        </p:nvPicPr>
        <p:blipFill>
          <a:blip r:embed="rId4"/>
          <a:stretch>
            <a:fillRect/>
          </a:stretch>
        </p:blipFill>
        <p:spPr bwMode="auto">
          <a:xfrm>
            <a:off x="4889500" y="1625600"/>
            <a:ext cx="3530600" cy="29591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ISO Coordinates Calculation</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a:r>
                  <a:rPr/>
                  <a:t>Transforms 8 PAQ responses into 2D coordinates</a:t>
                </a:r>
              </a:p>
              <a:p>
                <a:pPr lvl="0"/>
                <a:r>
                  <a:rPr/>
                  <a:t>Implements improved equations from ISO 12913-3 upcoming revisions</a:t>
                </a:r>
              </a:p>
              <a:p>
                <a:pPr lvl="0"/>
                <a:r>
                  <a:rPr/>
                  <a:t>Offers flexible input ranges (e.g., 1-5, 0-100) to accommodate various survey designs</a:t>
                </a:r>
              </a:p>
              <a:p>
                <a:pPr lvl="0"/>
                <a:r>
                  <a:rPr/>
                  <a:t>Supports different angle configurations for various survey translations</a:t>
                </a:r>
                <a:r>
                  <a:rPr baseline="30000">
                    <a:hlinkClick r:id="rId3" action="ppaction://hlinksldjump"/>
                  </a:rPr>
                  <a:t>2</a:t>
                </a:r>
              </a:p>
              <a:p>
                <a:pPr lvl="0" indent="0" marL="0">
                  <a:buNone/>
                </a:pPr>
                <a14:m>
                  <m:oMathPara xmlns:m="http://schemas.openxmlformats.org/officeDocument/2006/math">
                    <m:oMathParaPr>
                      <m:jc m:val="center"/>
                    </m:oMathParaPr>
                    <m:oMath>
                      <m:sSub>
                        <m:e>
                          <m:r>
                            <m:t>P</m:t>
                          </m:r>
                        </m:e>
                        <m:sub>
                          <m:r>
                            <m:t>I</m:t>
                          </m:r>
                          <m:r>
                            <m:t>S</m:t>
                          </m:r>
                          <m:r>
                            <m:t>O</m:t>
                          </m:r>
                        </m:sub>
                      </m:sSub>
                      <m:r>
                        <m:rPr>
                          <m:sty m:val="p"/>
                        </m:rPr>
                        <m:t>=</m:t>
                      </m:r>
                      <m:f>
                        <m:fPr>
                          <m:type m:val="bar"/>
                        </m:fPr>
                        <m:num>
                          <m:r>
                            <m:t>1</m:t>
                          </m:r>
                        </m:num>
                        <m:den>
                          <m:sSub>
                            <m:e>
                              <m:r>
                                <m:t>λ</m:t>
                              </m:r>
                            </m:e>
                            <m:sub>
                              <m:r>
                                <m:t>P</m:t>
                              </m:r>
                              <m:r>
                                <m:t>l</m:t>
                              </m:r>
                            </m:sub>
                          </m:sSub>
                        </m:den>
                      </m:f>
                      <m:nary>
                        <m:naryPr>
                          <m:chr m:val="∑"/>
                          <m:limLoc m:val="undOvr"/>
                          <m:subHide m:val="off"/>
                          <m:supHide m:val="off"/>
                        </m:naryPr>
                        <m:sub>
                          <m:r>
                            <m:t>i</m:t>
                          </m:r>
                          <m:r>
                            <m:rPr>
                              <m:sty m:val="p"/>
                            </m:rPr>
                            <m:t>=</m:t>
                          </m:r>
                          <m:r>
                            <m:t>1</m:t>
                          </m:r>
                        </m:sub>
                        <m:sup>
                          <m:r>
                            <m:t>8</m:t>
                          </m:r>
                        </m:sup>
                        <m:e>
                          <m:r>
                            <m:rPr>
                              <m:sty m:val="p"/>
                            </m:rPr>
                            <m:t>cos</m:t>
                          </m:r>
                        </m:e>
                      </m:nary>
                      <m:sSub>
                        <m:e>
                          <m:r>
                            <m:t>θ</m:t>
                          </m:r>
                        </m:e>
                        <m:sub>
                          <m:r>
                            <m:t>i</m:t>
                          </m:r>
                        </m:sub>
                      </m:sSub>
                      <m:r>
                        <m:rPr>
                          <m:sty m:val="p"/>
                        </m:rPr>
                        <m:t>⋅</m:t>
                      </m:r>
                      <m:sSub>
                        <m:e>
                          <m:r>
                            <m:t>σ</m:t>
                          </m:r>
                        </m:e>
                        <m:sub>
                          <m:r>
                            <m:t>i</m:t>
                          </m:r>
                        </m:sub>
                      </m:sSub>
                      <m:r>
                        <m:t>  </m:t>
                      </m:r>
                      <m:d>
                        <m:dPr>
                          <m:begChr m:val="("/>
                          <m:endChr m:val=")"/>
                          <m:sepChr m:val=""/>
                          <m:grow/>
                        </m:dPr>
                        <m:e>
                          <m:r>
                            <m:t>1</m:t>
                          </m:r>
                        </m:e>
                      </m:d>
                    </m:oMath>
                  </m:oMathPara>
                </a14:m>
              </a:p>
              <a:p>
                <a:pPr lvl="0" indent="0" marL="0">
                  <a:buNone/>
                </a:pPr>
                <a14:m>
                  <m:oMathPara xmlns:m="http://schemas.openxmlformats.org/officeDocument/2006/math">
                    <m:oMathParaPr>
                      <m:jc m:val="center"/>
                    </m:oMathParaPr>
                    <m:oMath>
                      <m:sSub>
                        <m:e>
                          <m:r>
                            <m:t>E</m:t>
                          </m:r>
                        </m:e>
                        <m:sub>
                          <m:r>
                            <m:t>I</m:t>
                          </m:r>
                          <m:r>
                            <m:t>S</m:t>
                          </m:r>
                          <m:r>
                            <m:t>O</m:t>
                          </m:r>
                        </m:sub>
                      </m:sSub>
                      <m:r>
                        <m:rPr>
                          <m:sty m:val="p"/>
                        </m:rPr>
                        <m:t>=</m:t>
                      </m:r>
                      <m:f>
                        <m:fPr>
                          <m:type m:val="bar"/>
                        </m:fPr>
                        <m:num>
                          <m:r>
                            <m:t>1</m:t>
                          </m:r>
                        </m:num>
                        <m:den>
                          <m:sSub>
                            <m:e>
                              <m:r>
                                <m:t>λ</m:t>
                              </m:r>
                            </m:e>
                            <m:sub>
                              <m:r>
                                <m:t>P</m:t>
                              </m:r>
                              <m:r>
                                <m:t>l</m:t>
                              </m:r>
                            </m:sub>
                          </m:sSub>
                        </m:den>
                      </m:f>
                      <m:nary>
                        <m:naryPr>
                          <m:chr m:val="∑"/>
                          <m:limLoc m:val="undOvr"/>
                          <m:subHide m:val="off"/>
                          <m:supHide m:val="off"/>
                        </m:naryPr>
                        <m:sub>
                          <m:r>
                            <m:t>i</m:t>
                          </m:r>
                          <m:r>
                            <m:rPr>
                              <m:sty m:val="p"/>
                            </m:rPr>
                            <m:t>=</m:t>
                          </m:r>
                          <m:r>
                            <m:t>1</m:t>
                          </m:r>
                        </m:sub>
                        <m:sup>
                          <m:r>
                            <m:t>8</m:t>
                          </m:r>
                        </m:sup>
                        <m:e>
                          <m:r>
                            <m:rPr>
                              <m:sty m:val="p"/>
                            </m:rPr>
                            <m:t>sin</m:t>
                          </m:r>
                        </m:e>
                      </m:nary>
                      <m:sSub>
                        <m:e>
                          <m:r>
                            <m:t>θ</m:t>
                          </m:r>
                        </m:e>
                        <m:sub>
                          <m:r>
                            <m:t>i</m:t>
                          </m:r>
                        </m:sub>
                      </m:sSub>
                      <m:r>
                        <m:rPr>
                          <m:sty m:val="p"/>
                        </m:rPr>
                        <m:t>⋅</m:t>
                      </m:r>
                      <m:sSub>
                        <m:e>
                          <m:r>
                            <m:t>σ</m:t>
                          </m:r>
                        </m:e>
                        <m:sub>
                          <m:r>
                            <m:t>i</m:t>
                          </m:r>
                        </m:sub>
                      </m:sSub>
                      <m:r>
                        <m:t>  </m:t>
                      </m:r>
                      <m:d>
                        <m:dPr>
                          <m:begChr m:val="("/>
                          <m:endChr m:val=")"/>
                          <m:sepChr m:val=""/>
                          <m:grow/>
                        </m:dPr>
                        <m:e>
                          <m:r>
                            <m:t>2</m:t>
                          </m:r>
                        </m:e>
                      </m:d>
                    </m:oMath>
                  </m:oMathPara>
                </a14:m>
              </a:p>
            </p:txBody>
          </p:sp>
        </mc:Choice>
      </mc:AlternateContent>
      <p:sp>
        <p:nvSpPr>
          <p:cNvPr id="4" name="Content Placeholder 3"/>
          <p:cNvSpPr>
            <a:spLocks noGrp="1"/>
          </p:cNvSpPr>
          <p:nvPr>
            <p:ph idx="2" sz="half"/>
          </p:nvPr>
        </p:nvSpPr>
        <p:spPr/>
        <p:txBody>
          <a:bodyPr/>
          <a:lstStyle/>
          <a:p>
            <a:pPr lvl="0" indent="0">
              <a:buNone/>
            </a:pPr>
            <a:r>
              <a:rPr i="1">
                <a:solidFill>
                  <a:srgbClr val="60A0B0"/>
                </a:solidFill>
                <a:latin typeface="Courier"/>
              </a:rPr>
              <a:t># Load data from the ISD</a:t>
            </a:r>
            <a:br/>
            <a:r>
              <a:rPr>
                <a:latin typeface="Courier"/>
              </a:rPr>
              <a:t>data </a:t>
            </a:r>
            <a:r>
              <a:rPr>
                <a:solidFill>
                  <a:srgbClr val="666666"/>
                </a:solidFill>
                <a:latin typeface="Courier"/>
              </a:rPr>
              <a:t>=</a:t>
            </a:r>
            <a:r>
              <a:rPr>
                <a:latin typeface="Courier"/>
              </a:rPr>
              <a:t> sspy.isd.load()</a:t>
            </a:r>
            <a:br/>
            <a:br/>
            <a:r>
              <a:rPr i="1">
                <a:solidFill>
                  <a:srgbClr val="60A0B0"/>
                </a:solidFill>
                <a:latin typeface="Courier"/>
              </a:rPr>
              <a:t># Apply built-in data quality checks</a:t>
            </a:r>
            <a:br/>
            <a:r>
              <a:rPr>
                <a:latin typeface="Courier"/>
              </a:rPr>
              <a:t>data, excl_data </a:t>
            </a:r>
            <a:r>
              <a:rPr>
                <a:solidFill>
                  <a:srgbClr val="666666"/>
                </a:solidFill>
                <a:latin typeface="Courier"/>
              </a:rPr>
              <a:t>=</a:t>
            </a:r>
            <a:r>
              <a:rPr>
                <a:latin typeface="Courier"/>
              </a:rPr>
              <a:t> sspy.isd.validate(data, allow_paq_na</a:t>
            </a:r>
            <a:r>
              <a:rPr>
                <a:solidFill>
                  <a:srgbClr val="666666"/>
                </a:solidFill>
                <a:latin typeface="Courier"/>
              </a:rPr>
              <a:t>=</a:t>
            </a:r>
            <a:r>
              <a:rPr>
                <a:solidFill>
                  <a:srgbClr val="19177C"/>
                </a:solidFill>
                <a:latin typeface="Courier"/>
              </a:rPr>
              <a:t>False</a:t>
            </a:r>
            <a:r>
              <a:rPr>
                <a:latin typeface="Courier"/>
              </a:rPr>
              <a:t>)</a:t>
            </a:r>
            <a:br/>
            <a:br/>
            <a:r>
              <a:rPr i="1">
                <a:solidFill>
                  <a:srgbClr val="60A0B0"/>
                </a:solidFill>
                <a:latin typeface="Courier"/>
              </a:rPr>
              <a:t># Calculate the ISO Coordinates</a:t>
            </a:r>
            <a:br/>
            <a:r>
              <a:rPr>
                <a:latin typeface="Courier"/>
              </a:rPr>
              <a:t>data </a:t>
            </a:r>
            <a:r>
              <a:rPr>
                <a:solidFill>
                  <a:srgbClr val="666666"/>
                </a:solidFill>
                <a:latin typeface="Courier"/>
              </a:rPr>
              <a:t>=</a:t>
            </a:r>
            <a:r>
              <a:rPr>
                <a:latin typeface="Courier"/>
              </a:rPr>
              <a:t> sspy.surveys.add_iso_coords(data)</a:t>
            </a:r>
          </a:p>
          <a:p>
            <a:pPr lvl="0" indent="0" marL="0">
              <a:buNone/>
            </a:pPr>
          </a:p>
          <a:p>
            <a:pPr lvl="0" indent="0">
              <a:buNone/>
            </a:pPr>
            <a:r>
              <a:rPr b="1">
                <a:solidFill>
                  <a:srgbClr val="008000"/>
                </a:solidFill>
                <a:latin typeface="Courier"/>
              </a:rPr>
              <a:t>import</a:t>
            </a:r>
            <a:r>
              <a:rPr>
                <a:latin typeface="Courier"/>
              </a:rPr>
              <a:t> seaborn </a:t>
            </a:r>
            <a:r>
              <a:rPr b="1">
                <a:solidFill>
                  <a:srgbClr val="008000"/>
                </a:solidFill>
                <a:latin typeface="Courier"/>
              </a:rPr>
              <a:t>as</a:t>
            </a:r>
            <a:r>
              <a:rPr>
                <a:latin typeface="Courier"/>
              </a:rPr>
              <a:t> sns</a:t>
            </a:r>
            <a:br/>
            <a:r>
              <a:rPr>
                <a:latin typeface="Courier"/>
              </a:rPr>
              <a:t>sample_transform </a:t>
            </a:r>
            <a:r>
              <a:rPr>
                <a:solidFill>
                  <a:srgbClr val="666666"/>
                </a:solidFill>
                <a:latin typeface="Courier"/>
              </a:rPr>
              <a:t>=</a:t>
            </a:r>
            <a:r>
              <a:rPr>
                <a:latin typeface="Courier"/>
              </a:rPr>
              <a:t> sspy.surveys.rename_paqs(sample_transform)</a:t>
            </a:r>
            <a:br/>
            <a:r>
              <a:rPr>
                <a:latin typeface="Courier"/>
              </a:rPr>
              <a:t>sample_transform </a:t>
            </a:r>
            <a:r>
              <a:rPr>
                <a:solidFill>
                  <a:srgbClr val="666666"/>
                </a:solidFill>
                <a:latin typeface="Courier"/>
              </a:rPr>
              <a:t>=</a:t>
            </a:r>
            <a:r>
              <a:rPr>
                <a:latin typeface="Courier"/>
              </a:rPr>
              <a:t> sspy.surveys.add_iso_coords(sample_transform, overwrite</a:t>
            </a:r>
            <a:r>
              <a:rPr>
                <a:solidFill>
                  <a:srgbClr val="666666"/>
                </a:solidFill>
                <a:latin typeface="Courier"/>
              </a:rPr>
              <a:t>=</a:t>
            </a:r>
            <a:r>
              <a:rPr>
                <a:solidFill>
                  <a:srgbClr val="19177C"/>
                </a:solidFill>
                <a:latin typeface="Courier"/>
              </a:rPr>
              <a:t>True</a:t>
            </a:r>
            <a:r>
              <a:rPr>
                <a:latin typeface="Courier"/>
              </a:rPr>
              <a:t>)</a:t>
            </a:r>
            <a:br/>
            <a:r>
              <a:rPr>
                <a:latin typeface="Courier"/>
              </a:rPr>
              <a:t>colors </a:t>
            </a:r>
            <a:r>
              <a:rPr>
                <a:solidFill>
                  <a:srgbClr val="666666"/>
                </a:solidFill>
                <a:latin typeface="Courier"/>
              </a:rPr>
              <a:t>=</a:t>
            </a:r>
            <a:r>
              <a:rPr>
                <a:latin typeface="Courier"/>
              </a:rPr>
              <a:t> [</a:t>
            </a:r>
            <a:r>
              <a:rPr>
                <a:solidFill>
                  <a:srgbClr val="4070A0"/>
                </a:solidFill>
                <a:latin typeface="Courier"/>
              </a:rPr>
              <a:t>"b"</a:t>
            </a:r>
            <a:r>
              <a:rPr>
                <a:latin typeface="Courier"/>
              </a:rPr>
              <a:t>, </a:t>
            </a:r>
            <a:r>
              <a:rPr>
                <a:solidFill>
                  <a:srgbClr val="4070A0"/>
                </a:solidFill>
                <a:latin typeface="Courier"/>
              </a:rPr>
              <a:t>"r"</a:t>
            </a:r>
            <a:r>
              <a:rPr>
                <a:latin typeface="Courier"/>
              </a:rPr>
              <a:t>]</a:t>
            </a:r>
            <a:br/>
            <a:r>
              <a:rPr>
                <a:latin typeface="Courier"/>
              </a:rPr>
              <a:t>palette </a:t>
            </a:r>
            <a:r>
              <a:rPr>
                <a:solidFill>
                  <a:srgbClr val="666666"/>
                </a:solidFill>
                <a:latin typeface="Courier"/>
              </a:rPr>
              <a:t>=</a:t>
            </a:r>
            <a:r>
              <a:rPr>
                <a:latin typeface="Courier"/>
              </a:rPr>
              <a:t> sns.color_palette(colors)</a:t>
            </a:r>
            <a:br/>
            <a:r>
              <a:rPr>
                <a:latin typeface="Courier"/>
              </a:rPr>
              <a:t>sspy.plotting.scatter_plot(sample_transform, hue</a:t>
            </a:r>
            <a:r>
              <a:rPr>
                <a:solidFill>
                  <a:srgbClr val="666666"/>
                </a:solidFill>
                <a:latin typeface="Courier"/>
              </a:rPr>
              <a:t>=</a:t>
            </a:r>
            <a:r>
              <a:rPr>
                <a:solidFill>
                  <a:srgbClr val="4070A0"/>
                </a:solidFill>
                <a:latin typeface="Courier"/>
              </a:rPr>
              <a:t>"RecordID"</a:t>
            </a:r>
            <a:r>
              <a:rPr>
                <a:latin typeface="Courier"/>
              </a:rPr>
              <a:t>, palette</a:t>
            </a:r>
            <a:r>
              <a:rPr>
                <a:solidFill>
                  <a:srgbClr val="666666"/>
                </a:solidFill>
                <a:latin typeface="Courier"/>
              </a:rPr>
              <a:t>=</a:t>
            </a:r>
            <a:r>
              <a:rPr>
                <a:latin typeface="Courier"/>
              </a:rPr>
              <a:t>palette, diagonal_lines</a:t>
            </a:r>
            <a:r>
              <a:rPr>
                <a:solidFill>
                  <a:srgbClr val="666666"/>
                </a:solidFill>
                <a:latin typeface="Courier"/>
              </a:rPr>
              <a:t>=</a:t>
            </a:r>
            <a:r>
              <a:rPr>
                <a:solidFill>
                  <a:srgbClr val="19177C"/>
                </a:solidFill>
                <a:latin typeface="Courier"/>
              </a:rPr>
              <a:t>True</a:t>
            </a:r>
            <a:r>
              <a:rPr>
                <a:latin typeface="Courier"/>
              </a:rPr>
              <a:t>, legend</a:t>
            </a:r>
            <a:r>
              <a:rPr>
                <a:solidFill>
                  <a:srgbClr val="666666"/>
                </a:solidFill>
                <a:latin typeface="Courier"/>
              </a:rPr>
              <a:t>=</a:t>
            </a:r>
            <a:r>
              <a:rPr>
                <a:solidFill>
                  <a:srgbClr val="4070A0"/>
                </a:solidFill>
                <a:latin typeface="Courier"/>
              </a:rPr>
              <a:t>"brief"</a:t>
            </a:r>
            <a:r>
              <a:rPr>
                <a:latin typeface="Courier"/>
              </a:rPr>
              <a:t>, s</a:t>
            </a:r>
            <a:r>
              <a:rPr>
                <a:solidFill>
                  <a:srgbClr val="666666"/>
                </a:solidFill>
                <a:latin typeface="Courier"/>
              </a:rPr>
              <a:t>=</a:t>
            </a:r>
            <a:r>
              <a:rPr>
                <a:solidFill>
                  <a:srgbClr val="40A070"/>
                </a:solidFill>
                <a:latin typeface="Courier"/>
              </a:rPr>
              <a:t>100</a:t>
            </a:r>
            <a:r>
              <a:rPr>
                <a:latin typeface="Courier"/>
              </a:rPr>
              <a:t>, figsize</a:t>
            </a:r>
            <a:r>
              <a:rPr>
                <a:solidFill>
                  <a:srgbClr val="666666"/>
                </a:solidFill>
                <a:latin typeface="Courier"/>
              </a:rPr>
              <a:t>=</a:t>
            </a:r>
            <a:r>
              <a:rPr>
                <a:latin typeface="Courier"/>
              </a:rPr>
              <a:t>(</a:t>
            </a:r>
            <a:r>
              <a:rPr>
                <a:solidFill>
                  <a:srgbClr val="40A070"/>
                </a:solidFill>
                <a:latin typeface="Courier"/>
              </a:rPr>
              <a:t>8</a:t>
            </a:r>
            <a:r>
              <a:rPr>
                <a:latin typeface="Courier"/>
              </a:rPr>
              <a:t>,</a:t>
            </a:r>
            <a:r>
              <a:rPr>
                <a:solidFill>
                  <a:srgbClr val="40A070"/>
                </a:solidFill>
                <a:latin typeface="Courier"/>
              </a:rPr>
              <a:t>8</a:t>
            </a:r>
            <a:r>
              <a:rPr>
                <a:latin typeface="Courier"/>
              </a:rPr>
              <a:t>))</a:t>
            </a:r>
          </a:p>
          <a:p>
            <a:pPr lvl="0" indent="0" marL="0">
              <a:buNone/>
            </a:pP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Distribution-based Analysis</a:t>
            </a:r>
          </a:p>
        </p:txBody>
      </p:sp>
      <p:sp>
        <p:nvSpPr>
          <p:cNvPr id="3" name="Content Placeholder 2"/>
          <p:cNvSpPr>
            <a:spLocks noGrp="1"/>
          </p:cNvSpPr>
          <p:nvPr>
            <p:ph idx="1" sz="half"/>
          </p:nvPr>
        </p:nvSpPr>
        <p:spPr/>
        <p:txBody>
          <a:bodyPr/>
          <a:lstStyle/>
          <a:p>
            <a:pPr lvl="0"/>
            <a:r>
              <a:rPr/>
              <a:t>Developed by Mitchell, Aletta, and Kang (2022)</a:t>
            </a:r>
          </a:p>
          <a:p>
            <a:pPr lvl="0"/>
            <a:r>
              <a:rPr/>
              <a:t>Represents the collective perception of a soundscape as a distribution, using kernel density estimation</a:t>
            </a:r>
          </a:p>
          <a:p>
            <a:pPr lvl="0"/>
            <a:r>
              <a:rPr/>
              <a:t>Key Benefits:</a:t>
            </a:r>
          </a:p>
          <a:p>
            <a:pPr lvl="1"/>
            <a:r>
              <a:rPr/>
              <a:t>Visualizes central tendency, dispersion, and skewness of perceptions</a:t>
            </a:r>
          </a:p>
          <a:p>
            <a:pPr lvl="1"/>
            <a:r>
              <a:rPr/>
              <a:t>Illustrates the shape and extent of soundscape perception in circumplex space</a:t>
            </a:r>
          </a:p>
          <a:p>
            <a:pPr lvl="1"/>
            <a:r>
              <a:rPr/>
              <a:t>Allows for statistical comparisons between different soundscapes or groups</a:t>
            </a:r>
          </a:p>
          <a:p>
            <a:pPr lvl="0"/>
            <a:r>
              <a:rPr/>
              <a:t>Additional features:</a:t>
            </a:r>
          </a:p>
          <a:p>
            <a:pPr lvl="1"/>
            <a:r>
              <a:rPr/>
              <a:t>Calculation of percentiles and other statistical measures</a:t>
            </a:r>
          </a:p>
          <a:p>
            <a:pPr lvl="1"/>
            <a:r>
              <a:rPr/>
              <a:t>Multiple visualization options (both Seaborn and Plotly backends available)</a:t>
            </a:r>
          </a:p>
        </p:txBody>
      </p:sp>
      <p:sp>
        <p:nvSpPr>
          <p:cNvPr id="4" name="Content Placeholder 3"/>
          <p:cNvSpPr>
            <a:spLocks noGrp="1"/>
          </p:cNvSpPr>
          <p:nvPr>
            <p:ph idx="2" sz="half"/>
          </p:nvPr>
        </p:nvSpPr>
        <p:spPr/>
        <p:txBody>
          <a:bodyPr/>
          <a:lstStyle/>
          <a:p>
            <a:pPr lvl="0" indent="0">
              <a:buNone/>
            </a:pPr>
            <a:r>
              <a:rPr>
                <a:latin typeface="Courier"/>
              </a:rPr>
              <a:t>sspy.plotting.density_plot(</a:t>
            </a:r>
            <a:br/>
            <a:r>
              <a:rPr>
                <a:latin typeface="Courier"/>
              </a:rPr>
              <a:t>  sspy.isd.select_location_ids(data, </a:t>
            </a:r>
            <a:r>
              <a:rPr>
                <a:solidFill>
                  <a:srgbClr val="4070A0"/>
                </a:solidFill>
                <a:latin typeface="Courier"/>
              </a:rPr>
              <a:t>"CamdenTown"</a:t>
            </a:r>
            <a:r>
              <a:rPr>
                <a:latin typeface="Courier"/>
              </a:rPr>
              <a:t>),</a:t>
            </a:r>
            <a:br/>
            <a:r>
              <a:rPr>
                <a:latin typeface="Courier"/>
              </a:rPr>
              <a:t>  title</a:t>
            </a:r>
            <a:r>
              <a:rPr>
                <a:solidFill>
                  <a:srgbClr val="666666"/>
                </a:solidFill>
                <a:latin typeface="Courier"/>
              </a:rPr>
              <a:t>=</a:t>
            </a:r>
            <a:r>
              <a:rPr>
                <a:solidFill>
                  <a:srgbClr val="4070A0"/>
                </a:solidFill>
                <a:latin typeface="Courier"/>
              </a:rPr>
              <a:t>"Camden Town Soundscape Distribution"</a:t>
            </a:r>
            <a:r>
              <a:rPr>
                <a:latin typeface="Courier"/>
              </a:rPr>
              <a:t>,</a:t>
            </a:r>
            <a:br/>
            <a:r>
              <a:rPr>
                <a:latin typeface="Courier"/>
              </a:rPr>
              <a:t>  hue</a:t>
            </a:r>
            <a:r>
              <a:rPr>
                <a:solidFill>
                  <a:srgbClr val="666666"/>
                </a:solidFill>
                <a:latin typeface="Courier"/>
              </a:rPr>
              <a:t>=</a:t>
            </a:r>
            <a:r>
              <a:rPr>
                <a:solidFill>
                  <a:srgbClr val="4070A0"/>
                </a:solidFill>
                <a:latin typeface="Courier"/>
              </a:rPr>
              <a:t>"LocationID"</a:t>
            </a:r>
            <a:r>
              <a:rPr>
                <a:latin typeface="Courier"/>
              </a:rPr>
              <a:t>,</a:t>
            </a:r>
            <a:br/>
            <a:r>
              <a:rPr>
                <a:latin typeface="Courier"/>
              </a:rPr>
              <a:t>  incl_scatter</a:t>
            </a:r>
            <a:r>
              <a:rPr>
                <a:solidFill>
                  <a:srgbClr val="666666"/>
                </a:solidFill>
                <a:latin typeface="Courier"/>
              </a:rPr>
              <a:t>=</a:t>
            </a:r>
            <a:r>
              <a:rPr>
                <a:solidFill>
                  <a:srgbClr val="19177C"/>
                </a:solidFill>
                <a:latin typeface="Courier"/>
              </a:rPr>
              <a:t>True</a:t>
            </a:r>
            <a:br/>
            <a:r>
              <a:rPr>
                <a:latin typeface="Courier"/>
              </a:rPr>
              <a:t>)</a:t>
            </a:r>
          </a:p>
          <a:p>
            <a:pPr lvl="0" indent="0" marL="0">
              <a:buNone/>
            </a:pPr>
          </a:p>
          <a:p>
            <a:pPr lvl="0" indent="0">
              <a:buNone/>
            </a:pPr>
            <a:r>
              <a:rPr>
                <a:latin typeface="Courier"/>
              </a:rPr>
              <a:t>sspy.plotting.density_plot(</a:t>
            </a:r>
            <a:br/>
            <a:r>
              <a:rPr>
                <a:latin typeface="Courier"/>
              </a:rPr>
              <a:t>  sspy.isd.select_location_ids(data, (</a:t>
            </a:r>
            <a:r>
              <a:rPr>
                <a:solidFill>
                  <a:srgbClr val="4070A0"/>
                </a:solidFill>
                <a:latin typeface="Courier"/>
              </a:rPr>
              <a:t>"CamdenTown"</a:t>
            </a:r>
            <a:r>
              <a:rPr>
                <a:latin typeface="Courier"/>
              </a:rPr>
              <a:t>, </a:t>
            </a:r>
            <a:r>
              <a:rPr>
                <a:solidFill>
                  <a:srgbClr val="4070A0"/>
                </a:solidFill>
                <a:latin typeface="Courier"/>
              </a:rPr>
              <a:t>"PancrasLock"</a:t>
            </a:r>
            <a:r>
              <a:rPr>
                <a:latin typeface="Courier"/>
              </a:rPr>
              <a:t>)),</a:t>
            </a:r>
            <a:br/>
            <a:r>
              <a:rPr>
                <a:latin typeface="Courier"/>
              </a:rPr>
              <a:t>  title </a:t>
            </a:r>
            <a:r>
              <a:rPr>
                <a:solidFill>
                  <a:srgbClr val="666666"/>
                </a:solidFill>
                <a:latin typeface="Courier"/>
              </a:rPr>
              <a:t>=</a:t>
            </a:r>
            <a:r>
              <a:rPr>
                <a:latin typeface="Courier"/>
              </a:rPr>
              <a:t> </a:t>
            </a:r>
            <a:r>
              <a:rPr>
                <a:solidFill>
                  <a:srgbClr val="4070A0"/>
                </a:solidFill>
                <a:latin typeface="Courier"/>
              </a:rPr>
              <a:t>"Comparison between two soundscapes"</a:t>
            </a:r>
            <a:r>
              <a:rPr>
                <a:latin typeface="Courier"/>
              </a:rPr>
              <a:t>,</a:t>
            </a:r>
            <a:br/>
            <a:r>
              <a:rPr>
                <a:latin typeface="Courier"/>
              </a:rPr>
              <a:t>  hue </a:t>
            </a:r>
            <a:r>
              <a:rPr>
                <a:solidFill>
                  <a:srgbClr val="666666"/>
                </a:solidFill>
                <a:latin typeface="Courier"/>
              </a:rPr>
              <a:t>=</a:t>
            </a:r>
            <a:r>
              <a:rPr>
                <a:latin typeface="Courier"/>
              </a:rPr>
              <a:t> </a:t>
            </a:r>
            <a:r>
              <a:rPr>
                <a:solidFill>
                  <a:srgbClr val="4070A0"/>
                </a:solidFill>
                <a:latin typeface="Courier"/>
              </a:rPr>
              <a:t>"LocationID"</a:t>
            </a:r>
            <a:r>
              <a:rPr>
                <a:latin typeface="Courier"/>
              </a:rPr>
              <a:t>,</a:t>
            </a:r>
            <a:br/>
            <a:r>
              <a:rPr>
                <a:latin typeface="Courier"/>
              </a:rPr>
              <a:t>  incl_scatter</a:t>
            </a:r>
            <a:r>
              <a:rPr>
                <a:solidFill>
                  <a:srgbClr val="666666"/>
                </a:solidFill>
                <a:latin typeface="Courier"/>
              </a:rPr>
              <a:t>=</a:t>
            </a:r>
            <a:r>
              <a:rPr>
                <a:solidFill>
                  <a:srgbClr val="19177C"/>
                </a:solidFill>
                <a:latin typeface="Courier"/>
              </a:rPr>
              <a:t>True</a:t>
            </a:r>
            <a:r>
              <a:rPr>
                <a:latin typeface="Courier"/>
              </a:rPr>
              <a:t>,</a:t>
            </a:r>
            <a:br/>
            <a:r>
              <a:rPr>
                <a:latin typeface="Courier"/>
              </a:rPr>
              <a:t>  incl_outline</a:t>
            </a:r>
            <a:r>
              <a:rPr>
                <a:solidFill>
                  <a:srgbClr val="666666"/>
                </a:solidFill>
                <a:latin typeface="Courier"/>
              </a:rPr>
              <a:t>=</a:t>
            </a:r>
            <a:r>
              <a:rPr>
                <a:solidFill>
                  <a:srgbClr val="19177C"/>
                </a:solidFill>
                <a:latin typeface="Courier"/>
              </a:rPr>
              <a:t>True</a:t>
            </a:r>
            <a:r>
              <a:rPr>
                <a:latin typeface="Courier"/>
              </a:rPr>
              <a:t>,</a:t>
            </a:r>
            <a:br/>
            <a:r>
              <a:rPr>
                <a:latin typeface="Courier"/>
              </a:rPr>
              <a:t>  simple_density</a:t>
            </a:r>
            <a:r>
              <a:rPr>
                <a:solidFill>
                  <a:srgbClr val="666666"/>
                </a:solidFill>
                <a:latin typeface="Courier"/>
              </a:rPr>
              <a:t>=</a:t>
            </a:r>
            <a:r>
              <a:rPr>
                <a:solidFill>
                  <a:srgbClr val="19177C"/>
                </a:solidFill>
                <a:latin typeface="Courier"/>
              </a:rPr>
              <a:t>True</a:t>
            </a:r>
            <a:r>
              <a:rPr>
                <a:latin typeface="Courier"/>
              </a:rPr>
              <a:t>,</a:t>
            </a:r>
            <a:br/>
            <a:r>
              <a:rPr>
                <a:latin typeface="Courier"/>
              </a:rPr>
              <a:t>)</a:t>
            </a:r>
          </a:p>
          <a:p>
            <a:pPr lvl="0" indent="0" marL="0">
              <a:buNone/>
            </a:pPr>
          </a:p>
          <a:p>
            <a:pPr lvl="0" indent="0">
              <a:buNone/>
            </a:pPr>
            <a:r>
              <a:rPr b="1">
                <a:solidFill>
                  <a:srgbClr val="008000"/>
                </a:solidFill>
                <a:latin typeface="Courier"/>
              </a:rPr>
              <a:t>from</a:t>
            </a:r>
            <a:r>
              <a:rPr>
                <a:latin typeface="Courier"/>
              </a:rPr>
              <a:t> soundscapy.plotting </a:t>
            </a:r>
            <a:r>
              <a:rPr b="1">
                <a:solidFill>
                  <a:srgbClr val="008000"/>
                </a:solidFill>
                <a:latin typeface="Courier"/>
              </a:rPr>
              <a:t>import</a:t>
            </a:r>
            <a:r>
              <a:rPr>
                <a:latin typeface="Courier"/>
              </a:rPr>
              <a:t> Backend</a:t>
            </a:r>
            <a:br/>
            <a:r>
              <a:rPr b="1">
                <a:solidFill>
                  <a:srgbClr val="008000"/>
                </a:solidFill>
                <a:latin typeface="Courier"/>
              </a:rPr>
              <a:t>import</a:t>
            </a:r>
            <a:r>
              <a:rPr>
                <a:latin typeface="Courier"/>
              </a:rPr>
              <a:t> plotly.io </a:t>
            </a:r>
            <a:r>
              <a:rPr b="1">
                <a:solidFill>
                  <a:srgbClr val="008000"/>
                </a:solidFill>
                <a:latin typeface="Courier"/>
              </a:rPr>
              <a:t>as</a:t>
            </a:r>
            <a:r>
              <a:rPr>
                <a:latin typeface="Courier"/>
              </a:rPr>
              <a:t> pio</a:t>
            </a:r>
            <a:br/>
            <a:br/>
            <a:r>
              <a:rPr>
                <a:latin typeface="Courier"/>
              </a:rPr>
              <a:t>sspy.plotting.scatter_plot(</a:t>
            </a:r>
            <a:br/>
            <a:r>
              <a:rPr>
                <a:latin typeface="Courier"/>
              </a:rPr>
              <a:t>  sspy.isd.select_location_ids(data, (</a:t>
            </a:r>
            <a:r>
              <a:rPr>
                <a:solidFill>
                  <a:srgbClr val="4070A0"/>
                </a:solidFill>
                <a:latin typeface="Courier"/>
              </a:rPr>
              <a:t>"RegentsParkJapan"</a:t>
            </a:r>
            <a:r>
              <a:rPr>
                <a:latin typeface="Courier"/>
              </a:rPr>
              <a:t>)),</a:t>
            </a:r>
            <a:br/>
            <a:r>
              <a:rPr>
                <a:latin typeface="Courier"/>
              </a:rPr>
              <a:t>  backend </a:t>
            </a:r>
            <a:r>
              <a:rPr>
                <a:solidFill>
                  <a:srgbClr val="666666"/>
                </a:solidFill>
                <a:latin typeface="Courier"/>
              </a:rPr>
              <a:t>=</a:t>
            </a:r>
            <a:r>
              <a:rPr>
                <a:latin typeface="Courier"/>
              </a:rPr>
              <a:t> Backend.PLOTLY,</a:t>
            </a:r>
            <a:br/>
            <a:r>
              <a:rPr>
                <a:latin typeface="Courier"/>
              </a:rPr>
              <a:t>  title </a:t>
            </a:r>
            <a:r>
              <a:rPr>
                <a:solidFill>
                  <a:srgbClr val="666666"/>
                </a:solidFill>
                <a:latin typeface="Courier"/>
              </a:rPr>
              <a:t>=</a:t>
            </a:r>
            <a:r>
              <a:rPr>
                <a:latin typeface="Courier"/>
              </a:rPr>
              <a:t> </a:t>
            </a:r>
            <a:r>
              <a:rPr>
                <a:solidFill>
                  <a:srgbClr val="4070A0"/>
                </a:solidFill>
                <a:latin typeface="Courier"/>
              </a:rPr>
              <a:t>"Regents Park Japanese Garden Soundscape"</a:t>
            </a:r>
            <a:r>
              <a:rPr>
                <a:latin typeface="Courier"/>
              </a:rPr>
              <a:t>,</a:t>
            </a:r>
            <a:br/>
            <a:r>
              <a:rPr>
                <a:latin typeface="Courier"/>
              </a:rPr>
              <a:t>)</a:t>
            </a:r>
          </a:p>
          <a:p>
            <a:pPr lvl="0" indent="0">
              <a:buNone/>
            </a:pPr>
            <a:r>
              <a:rPr>
                <a:latin typeface="Courier"/>
              </a:rPr>
              <a:t>Unable to display output for mime type(s): text/html</a:t>
            </a:r>
          </a:p>
          <a:p>
            <a:pPr lvl="0" indent="0">
              <a:buNone/>
            </a:pPr>
            <a:r>
              <a:rPr>
                <a:latin typeface="Courier"/>
              </a:rPr>
              <a:t>Unable to display output for mime type(s): text/html</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Databases Integration</a:t>
            </a:r>
          </a:p>
        </p:txBody>
      </p:sp>
      <p:sp>
        <p:nvSpPr>
          <p:cNvPr id="3" name="Text Placeholder 2"/>
          <p:cNvSpPr>
            <a:spLocks noGrp="1"/>
          </p:cNvSpPr>
          <p:nvPr>
            <p:ph idx="1" type="body"/>
          </p:nvPr>
        </p:nvSpPr>
        <p:spPr/>
        <p:txBody>
          <a:bodyPr/>
          <a:lstStyle/>
          <a:p>
            <a:pPr lvl="0"/>
            <a:r>
              <a:rPr/>
              <a:t>International Soundscape Database (ISD)</a:t>
            </a:r>
            <a:r>
              <a:rPr baseline="30000">
                <a:hlinkClick r:id="rId3" action="ppaction://hlinksldjump"/>
              </a:rPr>
              <a:t>3</a:t>
            </a:r>
          </a:p>
          <a:p>
            <a:pPr lvl="1"/>
            <a:r>
              <a:rPr/>
              <a:t>2,706 high-quality, real-world binaural recordings</a:t>
            </a:r>
          </a:p>
          <a:p>
            <a:pPr lvl="1"/>
            <a:r>
              <a:rPr/>
              <a:t>3,589 </a:t>
            </a:r>
            <a:r>
              <a:rPr i="1"/>
              <a:t>in situ</a:t>
            </a:r>
            <a:r>
              <a:rPr/>
              <a:t> survey responses</a:t>
            </a:r>
          </a:p>
          <a:p>
            <a:pPr lvl="1"/>
            <a:r>
              <a:rPr/>
              <a:t>Data from 6 cities across Europe and China</a:t>
            </a:r>
          </a:p>
          <a:p>
            <a:pPr lvl="0"/>
            <a:r>
              <a:rPr/>
              <a:t>Soundscape Attributes Translation Project (SATP)</a:t>
            </a:r>
            <a:r>
              <a:rPr baseline="30000">
                <a:hlinkClick r:id="rId4" action="ppaction://hlinksldjump"/>
              </a:rPr>
              <a:t>4</a:t>
            </a:r>
          </a:p>
          <a:p>
            <a:pPr lvl="1"/>
            <a:r>
              <a:rPr/>
              <a:t>19,089 responses</a:t>
            </a:r>
          </a:p>
          <a:p>
            <a:pPr lvl="1"/>
            <a:r>
              <a:rPr/>
              <a:t>708 participants</a:t>
            </a:r>
          </a:p>
          <a:p>
            <a:pPr lvl="1"/>
            <a:r>
              <a:rPr/>
              <a:t>19 languages</a:t>
            </a:r>
          </a:p>
          <a:p>
            <a:pPr lvl="0"/>
            <a:r>
              <a:rPr/>
              <a:t>ARAUS (Affective Responsees to Augmented Urban Soundscapes)</a:t>
            </a:r>
            <a:r>
              <a:rPr baseline="30000">
                <a:hlinkClick r:id="rId5" action="ppaction://hlinksldjump"/>
              </a:rPr>
              <a:t>5</a:t>
            </a:r>
          </a:p>
          <a:p>
            <a:pPr lvl="1"/>
            <a:r>
              <a:rPr/>
              <a:t>Currently under development</a:t>
            </a:r>
          </a:p>
          <a:p>
            <a:pPr lvl="1"/>
            <a:r>
              <a:rPr/>
              <a:t>Large-scale lab-based dataset of augmented soundscapes</a:t>
            </a:r>
          </a:p>
        </p:txBody>
      </p:sp>
      <p:sp>
        <p:nvSpPr>
          <p:cNvPr id="5" name="Text Placeholder 4"/>
          <p:cNvSpPr>
            <a:spLocks noGrp="1"/>
          </p:cNvSpPr>
          <p:nvPr>
            <p:ph idx="3" sz="quarter" type="body"/>
          </p:nvPr>
        </p:nvSpPr>
        <p:spPr/>
        <p:txBody>
          <a:bodyPr/>
          <a:lstStyle/>
          <a:p>
            <a:pPr lvl="0" indent="0">
              <a:buNone/>
            </a:pPr>
            <a:r>
              <a:rPr i="1">
                <a:solidFill>
                  <a:srgbClr val="60A0B0"/>
                </a:solidFill>
                <a:latin typeface="Courier"/>
              </a:rPr>
              <a:t># Load ISD data</a:t>
            </a:r>
            <a:br/>
            <a:r>
              <a:rPr>
                <a:latin typeface="Courier"/>
              </a:rPr>
              <a:t>isd_data </a:t>
            </a:r>
            <a:r>
              <a:rPr>
                <a:solidFill>
                  <a:srgbClr val="666666"/>
                </a:solidFill>
                <a:latin typeface="Courier"/>
              </a:rPr>
              <a:t>=</a:t>
            </a:r>
            <a:r>
              <a:rPr>
                <a:latin typeface="Courier"/>
              </a:rPr>
              <a:t> sspy.isd.load()</a:t>
            </a:r>
            <a:br/>
            <a:br/>
            <a:r>
              <a:rPr i="1">
                <a:solidFill>
                  <a:srgbClr val="60A0B0"/>
                </a:solidFill>
                <a:latin typeface="Courier"/>
              </a:rPr>
              <a:t># Load SATP data</a:t>
            </a:r>
            <a:br/>
            <a:r>
              <a:rPr b="1">
                <a:solidFill>
                  <a:srgbClr val="008000"/>
                </a:solidFill>
                <a:latin typeface="Courier"/>
              </a:rPr>
              <a:t>import</a:t>
            </a:r>
            <a:r>
              <a:rPr>
                <a:latin typeface="Courier"/>
              </a:rPr>
              <a:t> soundscapy.databases.satp </a:t>
            </a:r>
            <a:r>
              <a:rPr b="1">
                <a:solidFill>
                  <a:srgbClr val="008000"/>
                </a:solidFill>
                <a:latin typeface="Courier"/>
              </a:rPr>
              <a:t>as</a:t>
            </a:r>
            <a:r>
              <a:rPr>
                <a:latin typeface="Courier"/>
              </a:rPr>
              <a:t> satp</a:t>
            </a:r>
            <a:br/>
            <a:r>
              <a:rPr>
                <a:latin typeface="Courier"/>
              </a:rPr>
              <a:t>satp_data </a:t>
            </a:r>
            <a:r>
              <a:rPr>
                <a:solidFill>
                  <a:srgbClr val="666666"/>
                </a:solidFill>
                <a:latin typeface="Courier"/>
              </a:rPr>
              <a:t>=</a:t>
            </a:r>
            <a:r>
              <a:rPr>
                <a:latin typeface="Courier"/>
              </a:rPr>
              <a:t> satp.load_zenodo()</a:t>
            </a:r>
            <a:br/>
            <a:br/>
            <a:r>
              <a:rPr>
                <a:solidFill>
                  <a:srgbClr val="008000"/>
                </a:solidFill>
                <a:latin typeface="Courier"/>
              </a:rPr>
              <a:t>print</a:t>
            </a:r>
            <a:r>
              <a:rPr>
                <a:latin typeface="Courier"/>
              </a:rPr>
              <a:t>(</a:t>
            </a:r>
            <a:r>
              <a:rPr>
                <a:solidFill>
                  <a:srgbClr val="BB6688"/>
                </a:solidFill>
                <a:latin typeface="Courier"/>
              </a:rPr>
              <a:t>f"ISD shape: </a:t>
            </a:r>
            <a:r>
              <a:rPr>
                <a:solidFill>
                  <a:srgbClr val="4070A0"/>
                </a:solidFill>
                <a:latin typeface="Courier"/>
              </a:rPr>
              <a:t>{</a:t>
            </a:r>
            <a:r>
              <a:rPr>
                <a:latin typeface="Courier"/>
              </a:rPr>
              <a:t>isd_data</a:t>
            </a:r>
            <a:r>
              <a:rPr>
                <a:solidFill>
                  <a:srgbClr val="4070A0"/>
                </a:solidFill>
                <a:latin typeface="Courier"/>
              </a:rPr>
              <a:t>.</a:t>
            </a:r>
            <a:r>
              <a:rPr>
                <a:latin typeface="Courier"/>
              </a:rPr>
              <a:t>shape</a:t>
            </a:r>
            <a:r>
              <a:rPr>
                <a:solidFill>
                  <a:srgbClr val="4070A0"/>
                </a:solidFill>
                <a:latin typeface="Courier"/>
              </a:rPr>
              <a:t>}</a:t>
            </a:r>
            <a:r>
              <a:rPr>
                <a:solidFill>
                  <a:srgbClr val="BB6688"/>
                </a:solidFill>
                <a:latin typeface="Courier"/>
              </a:rPr>
              <a:t>"</a:t>
            </a:r>
            <a:r>
              <a:rPr>
                <a:latin typeface="Courier"/>
              </a:rPr>
              <a:t>)</a:t>
            </a:r>
            <a:br/>
            <a:r>
              <a:rPr>
                <a:solidFill>
                  <a:srgbClr val="008000"/>
                </a:solidFill>
                <a:latin typeface="Courier"/>
              </a:rPr>
              <a:t>print</a:t>
            </a:r>
            <a:r>
              <a:rPr>
                <a:latin typeface="Courier"/>
              </a:rPr>
              <a:t>(</a:t>
            </a:r>
            <a:r>
              <a:rPr>
                <a:solidFill>
                  <a:srgbClr val="BB6688"/>
                </a:solidFill>
                <a:latin typeface="Courier"/>
              </a:rPr>
              <a:t>f"SATP shape: </a:t>
            </a:r>
            <a:r>
              <a:rPr>
                <a:solidFill>
                  <a:srgbClr val="4070A0"/>
                </a:solidFill>
                <a:latin typeface="Courier"/>
              </a:rPr>
              <a:t>{</a:t>
            </a:r>
            <a:r>
              <a:rPr>
                <a:latin typeface="Courier"/>
              </a:rPr>
              <a:t>satp_data</a:t>
            </a:r>
            <a:r>
              <a:rPr>
                <a:solidFill>
                  <a:srgbClr val="4070A0"/>
                </a:solidFill>
                <a:latin typeface="Courier"/>
              </a:rPr>
              <a:t>.</a:t>
            </a:r>
            <a:r>
              <a:rPr>
                <a:latin typeface="Courier"/>
              </a:rPr>
              <a:t>shape</a:t>
            </a:r>
            <a:r>
              <a:rPr>
                <a:solidFill>
                  <a:srgbClr val="4070A0"/>
                </a:solidFill>
                <a:latin typeface="Courier"/>
              </a:rPr>
              <a:t>}</a:t>
            </a:r>
            <a:r>
              <a:rPr>
                <a:solidFill>
                  <a:srgbClr val="BB6688"/>
                </a:solidFill>
                <a:latin typeface="Courier"/>
              </a:rPr>
              <a:t>"</a:t>
            </a:r>
            <a:r>
              <a:rPr>
                <a:latin typeface="Courier"/>
              </a:rPr>
              <a:t>)</a:t>
            </a:r>
            <a:br/>
            <a:br/>
            <a:r>
              <a:rPr>
                <a:latin typeface="Courier"/>
              </a:rPr>
              <a:t>sspy.isd.soundscapy_describe(isd_data).head(</a:t>
            </a:r>
            <a:r>
              <a:rPr>
                <a:solidFill>
                  <a:srgbClr val="40A070"/>
                </a:solidFill>
                <a:latin typeface="Courier"/>
              </a:rPr>
              <a:t>5</a:t>
            </a:r>
            <a:r>
              <a:rPr>
                <a:latin typeface="Courier"/>
              </a:rPr>
              <a:t>)</a:t>
            </a:r>
          </a:p>
          <a:p>
            <a:pPr lvl="0" indent="0">
              <a:buNone/>
            </a:pPr>
            <a:r>
              <a:rPr>
                <a:latin typeface="Courier"/>
              </a:rPr>
              <a:t>ISD shape: (3589, 142)
SATP shape: (17441, 16)</a:t>
            </a:r>
          </a:p>
        </p:txBody>
      </p:sp>
      <p:graphicFrame>
        <p:nvGraphicFramePr>
          <p:cNvPr id="6" name="Content Placeholder 5"/>
          <p:cNvGraphicFramePr>
            <a:graphicFrameLocks noGrp="1"/>
          </p:cNvGraphicFramePr>
          <p:nvPr>
            <p:ph idx="1"/>
          </p:nvPr>
        </p:nvGraphicFramePr>
        <p:xfrm>
          <a:off x="4635500" y="1625600"/>
          <a:ext cx="4038600" cy="2959100"/>
        </p:xfrm>
        <a:graphic>
          <a:graphicData uri="http://schemas.openxmlformats.org/drawingml/2006/table">
            <a:tbl>
              <a:tblPr firstRow="1" bandRow="1">
                <a:tableStyleId>{5C22544A-7EE6-4342-B048-85BDC9FD1C3A}</a:tableStyleId>
              </a:tblPr>
              <a:tblGrid>
                <a:gridCol w="393700"/>
                <a:gridCol w="393700"/>
                <a:gridCol w="393700"/>
                <a:gridCol w="393700"/>
                <a:gridCol w="393700"/>
                <a:gridCol w="393700"/>
                <a:gridCol w="393700"/>
                <a:gridCol w="393700"/>
                <a:gridCol w="393700"/>
                <a:gridCol w="393700"/>
              </a:tblGrid>
              <a:tr h="0">
                <a:tc>
                  <a:txBody>
                    <a:bodyPr/>
                    <a:lstStyle/>
                    <a:p>
                      <a:endParaRPr/>
                    </a:p>
                  </a:txBody>
                  <a:tcPr/>
                </a:tc>
                <a:tc>
                  <a:txBody>
                    <a:bodyPr/>
                    <a:lstStyle/>
                    <a:p>
                      <a:pPr lvl="0" indent="0" marL="0">
                        <a:buNone/>
                      </a:pPr>
                      <a:r>
                        <a:rPr/>
                        <a:t>count</a:t>
                      </a:r>
                    </a:p>
                  </a:txBody>
                  <a:tcPr/>
                </a:tc>
                <a:tc>
                  <a:txBody>
                    <a:bodyPr/>
                    <a:lstStyle/>
                    <a:p>
                      <a:pPr lvl="0" indent="0" marL="0">
                        <a:buNone/>
                      </a:pPr>
                      <a:r>
                        <a:rPr/>
                        <a:t>ISOPleasant</a:t>
                      </a:r>
                    </a:p>
                  </a:txBody>
                  <a:tcPr/>
                </a:tc>
                <a:tc>
                  <a:txBody>
                    <a:bodyPr/>
                    <a:lstStyle/>
                    <a:p>
                      <a:pPr lvl="0" indent="0" marL="0">
                        <a:buNone/>
                      </a:pPr>
                      <a:r>
                        <a:rPr/>
                        <a:t>ISOEventful</a:t>
                      </a:r>
                    </a:p>
                  </a:txBody>
                  <a:tcPr/>
                </a:tc>
                <a:tc>
                  <a:txBody>
                    <a:bodyPr/>
                    <a:lstStyle/>
                    <a:p>
                      <a:pPr lvl="0" indent="0" marL="0">
                        <a:buNone/>
                      </a:pPr>
                      <a:r>
                        <a:rPr/>
                        <a:t>pleasant</a:t>
                      </a:r>
                    </a:p>
                  </a:txBody>
                  <a:tcPr/>
                </a:tc>
                <a:tc>
                  <a:txBody>
                    <a:bodyPr/>
                    <a:lstStyle/>
                    <a:p>
                      <a:pPr lvl="0" indent="0" marL="0">
                        <a:buNone/>
                      </a:pPr>
                      <a:r>
                        <a:rPr/>
                        <a:t>eventful</a:t>
                      </a:r>
                    </a:p>
                  </a:txBody>
                  <a:tcPr/>
                </a:tc>
                <a:tc>
                  <a:txBody>
                    <a:bodyPr/>
                    <a:lstStyle/>
                    <a:p>
                      <a:pPr lvl="0" indent="0" marL="0">
                        <a:buNone/>
                      </a:pPr>
                      <a:r>
                        <a:rPr/>
                        <a:t>vibrant</a:t>
                      </a:r>
                    </a:p>
                  </a:txBody>
                  <a:tcPr/>
                </a:tc>
                <a:tc>
                  <a:txBody>
                    <a:bodyPr/>
                    <a:lstStyle/>
                    <a:p>
                      <a:pPr lvl="0" indent="0" marL="0">
                        <a:buNone/>
                      </a:pPr>
                      <a:r>
                        <a:rPr/>
                        <a:t>chaotic</a:t>
                      </a:r>
                    </a:p>
                  </a:txBody>
                  <a:tcPr/>
                </a:tc>
                <a:tc>
                  <a:txBody>
                    <a:bodyPr/>
                    <a:lstStyle/>
                    <a:p>
                      <a:pPr lvl="0" indent="0" marL="0">
                        <a:buNone/>
                      </a:pPr>
                      <a:r>
                        <a:rPr/>
                        <a:t>monotonous</a:t>
                      </a:r>
                    </a:p>
                  </a:txBody>
                  <a:tcPr/>
                </a:tc>
                <a:tc>
                  <a:txBody>
                    <a:bodyPr/>
                    <a:lstStyle/>
                    <a:p>
                      <a:pPr lvl="0" indent="0" marL="0">
                        <a:buNone/>
                      </a:pPr>
                      <a:r>
                        <a:rPr/>
                        <a:t>calm</a:t>
                      </a:r>
                    </a:p>
                  </a:txBody>
                  <a:tcPr/>
                </a:tc>
              </a:tr>
              <a:tr h="0">
                <a:tc>
                  <a:txBody>
                    <a:bodyPr/>
                    <a:lstStyle/>
                    <a:p>
                      <a:pPr lvl="0" indent="0" marL="0">
                        <a:buNone/>
                      </a:pPr>
                      <a:r>
                        <a:rPr/>
                        <a:t>CarloV</a:t>
                      </a:r>
                    </a:p>
                  </a:txBody>
                </a:tc>
                <a:tc>
                  <a:txBody>
                    <a:bodyPr/>
                    <a:lstStyle/>
                    <a:p>
                      <a:pPr lvl="0" indent="0" marL="0">
                        <a:buNone/>
                      </a:pPr>
                      <a:r>
                        <a:rPr/>
                        <a:t>126</a:t>
                      </a:r>
                    </a:p>
                  </a:txBody>
                </a:tc>
                <a:tc>
                  <a:txBody>
                    <a:bodyPr/>
                    <a:lstStyle/>
                    <a:p>
                      <a:pPr lvl="0" indent="0" marL="0">
                        <a:buNone/>
                      </a:pPr>
                      <a:r>
                        <a:rPr/>
                        <a:t>0.518</a:t>
                      </a:r>
                    </a:p>
                  </a:txBody>
                </a:tc>
                <a:tc>
                  <a:txBody>
                    <a:bodyPr/>
                    <a:lstStyle/>
                    <a:p>
                      <a:pPr lvl="0" indent="0" marL="0">
                        <a:buNone/>
                      </a:pPr>
                      <a:r>
                        <a:rPr/>
                        <a:t>-0.012</a:t>
                      </a:r>
                    </a:p>
                  </a:txBody>
                </a:tc>
                <a:tc>
                  <a:txBody>
                    <a:bodyPr/>
                    <a:lstStyle/>
                    <a:p>
                      <a:pPr lvl="0" indent="0" marL="0">
                        <a:buNone/>
                      </a:pPr>
                      <a:r>
                        <a:rPr/>
                        <a:t>0.865</a:t>
                      </a:r>
                    </a:p>
                  </a:txBody>
                </a:tc>
                <a:tc>
                  <a:txBody>
                    <a:bodyPr/>
                    <a:lstStyle/>
                    <a:p>
                      <a:pPr lvl="0" indent="0" marL="0">
                        <a:buNone/>
                      </a:pPr>
                      <a:r>
                        <a:rPr/>
                        <a:t>0.413</a:t>
                      </a:r>
                    </a:p>
                  </a:txBody>
                </a:tc>
                <a:tc>
                  <a:txBody>
                    <a:bodyPr/>
                    <a:lstStyle/>
                    <a:p>
                      <a:pPr lvl="0" indent="0" marL="0">
                        <a:buNone/>
                      </a:pPr>
                      <a:r>
                        <a:rPr/>
                        <a:t>0.365</a:t>
                      </a:r>
                    </a:p>
                  </a:txBody>
                </a:tc>
                <a:tc>
                  <a:txBody>
                    <a:bodyPr/>
                    <a:lstStyle/>
                    <a:p>
                      <a:pPr lvl="0" indent="0" marL="0">
                        <a:buNone/>
                      </a:pPr>
                      <a:r>
                        <a:rPr/>
                        <a:t>0.048</a:t>
                      </a:r>
                    </a:p>
                  </a:txBody>
                </a:tc>
                <a:tc>
                  <a:txBody>
                    <a:bodyPr/>
                    <a:lstStyle/>
                    <a:p>
                      <a:pPr lvl="0" indent="0" marL="0">
                        <a:buNone/>
                      </a:pPr>
                      <a:r>
                        <a:rPr/>
                        <a:t>0.008</a:t>
                      </a:r>
                    </a:p>
                  </a:txBody>
                </a:tc>
                <a:tc>
                  <a:txBody>
                    <a:bodyPr/>
                    <a:lstStyle/>
                    <a:p>
                      <a:pPr lvl="0" indent="0" marL="0">
                        <a:buNone/>
                      </a:pPr>
                      <a:r>
                        <a:rPr/>
                        <a:t>0.484</a:t>
                      </a:r>
                    </a:p>
                  </a:txBody>
                </a:tc>
              </a:tr>
              <a:tr h="0">
                <a:tc>
                  <a:txBody>
                    <a:bodyPr/>
                    <a:lstStyle/>
                    <a:p>
                      <a:pPr lvl="0" indent="0" marL="0">
                        <a:buNone/>
                      </a:pPr>
                      <a:r>
                        <a:rPr/>
                        <a:t>SanMarco</a:t>
                      </a:r>
                    </a:p>
                  </a:txBody>
                </a:tc>
                <a:tc>
                  <a:txBody>
                    <a:bodyPr/>
                    <a:lstStyle/>
                    <a:p>
                      <a:pPr lvl="0" indent="0" marL="0">
                        <a:buNone/>
                      </a:pPr>
                      <a:r>
                        <a:rPr/>
                        <a:t>99</a:t>
                      </a:r>
                    </a:p>
                  </a:txBody>
                </a:tc>
                <a:tc>
                  <a:txBody>
                    <a:bodyPr/>
                    <a:lstStyle/>
                    <a:p>
                      <a:pPr lvl="0" indent="0" marL="0">
                        <a:buNone/>
                      </a:pPr>
                      <a:r>
                        <a:rPr/>
                        <a:t>0.221</a:t>
                      </a:r>
                    </a:p>
                  </a:txBody>
                </a:tc>
                <a:tc>
                  <a:txBody>
                    <a:bodyPr/>
                    <a:lstStyle/>
                    <a:p>
                      <a:pPr lvl="0" indent="0" marL="0">
                        <a:buNone/>
                      </a:pPr>
                      <a:r>
                        <a:rPr/>
                        <a:t>0.373</a:t>
                      </a:r>
                    </a:p>
                  </a:txBody>
                </a:tc>
                <a:tc>
                  <a:txBody>
                    <a:bodyPr/>
                    <a:lstStyle/>
                    <a:p>
                      <a:pPr lvl="0" indent="0" marL="0">
                        <a:buNone/>
                      </a:pPr>
                      <a:r>
                        <a:rPr/>
                        <a:t>0.707</a:t>
                      </a:r>
                    </a:p>
                  </a:txBody>
                </a:tc>
                <a:tc>
                  <a:txBody>
                    <a:bodyPr/>
                    <a:lstStyle/>
                    <a:p>
                      <a:pPr lvl="0" indent="0" marL="0">
                        <a:buNone/>
                      </a:pPr>
                      <a:r>
                        <a:rPr/>
                        <a:t>0.848</a:t>
                      </a:r>
                    </a:p>
                  </a:txBody>
                </a:tc>
                <a:tc>
                  <a:txBody>
                    <a:bodyPr/>
                    <a:lstStyle/>
                    <a:p>
                      <a:pPr lvl="0" indent="0" marL="0">
                        <a:buNone/>
                      </a:pPr>
                      <a:r>
                        <a:rPr/>
                        <a:t>0.616</a:t>
                      </a:r>
                    </a:p>
                  </a:txBody>
                </a:tc>
                <a:tc>
                  <a:txBody>
                    <a:bodyPr/>
                    <a:lstStyle/>
                    <a:p>
                      <a:pPr lvl="0" indent="0" marL="0">
                        <a:buNone/>
                      </a:pPr>
                      <a:r>
                        <a:rPr/>
                        <a:t>0.222</a:t>
                      </a:r>
                    </a:p>
                  </a:txBody>
                </a:tc>
                <a:tc>
                  <a:txBody>
                    <a:bodyPr/>
                    <a:lstStyle/>
                    <a:p>
                      <a:pPr lvl="0" indent="0" marL="0">
                        <a:buNone/>
                      </a:pPr>
                      <a:r>
                        <a:rPr/>
                        <a:t>0.020</a:t>
                      </a:r>
                    </a:p>
                  </a:txBody>
                </a:tc>
                <a:tc>
                  <a:txBody>
                    <a:bodyPr/>
                    <a:lstStyle/>
                    <a:p>
                      <a:pPr lvl="0" indent="0" marL="0">
                        <a:buNone/>
                      </a:pPr>
                      <a:r>
                        <a:rPr/>
                        <a:t>0.091</a:t>
                      </a:r>
                    </a:p>
                  </a:txBody>
                </a:tc>
              </a:tr>
              <a:tr h="0">
                <a:tc>
                  <a:txBody>
                    <a:bodyPr/>
                    <a:lstStyle/>
                    <a:p>
                      <a:pPr lvl="0" indent="0" marL="0">
                        <a:buNone/>
                      </a:pPr>
                      <a:r>
                        <a:rPr/>
                        <a:t>PlazaBibRambla</a:t>
                      </a:r>
                    </a:p>
                  </a:txBody>
                </a:tc>
                <a:tc>
                  <a:txBody>
                    <a:bodyPr/>
                    <a:lstStyle/>
                    <a:p>
                      <a:pPr lvl="0" indent="0" marL="0">
                        <a:buNone/>
                      </a:pPr>
                      <a:r>
                        <a:rPr/>
                        <a:t>24</a:t>
                      </a:r>
                    </a:p>
                  </a:txBody>
                </a:tc>
                <a:tc>
                  <a:txBody>
                    <a:bodyPr/>
                    <a:lstStyle/>
                    <a:p>
                      <a:pPr lvl="0" indent="0" marL="0">
                        <a:buNone/>
                      </a:pPr>
                      <a:r>
                        <a:rPr/>
                        <a:t>0.463</a:t>
                      </a:r>
                    </a:p>
                  </a:txBody>
                </a:tc>
                <a:tc>
                  <a:txBody>
                    <a:bodyPr/>
                    <a:lstStyle/>
                    <a:p>
                      <a:pPr lvl="0" indent="0" marL="0">
                        <a:buNone/>
                      </a:pPr>
                      <a:r>
                        <a:rPr/>
                        <a:t>-0.023</a:t>
                      </a:r>
                    </a:p>
                  </a:txBody>
                </a:tc>
                <a:tc>
                  <a:txBody>
                    <a:bodyPr/>
                    <a:lstStyle/>
                    <a:p>
                      <a:pPr lvl="0" indent="0" marL="0">
                        <a:buNone/>
                      </a:pPr>
                      <a:r>
                        <a:rPr/>
                        <a:t>0.667</a:t>
                      </a:r>
                    </a:p>
                  </a:txBody>
                </a:tc>
                <a:tc>
                  <a:txBody>
                    <a:bodyPr/>
                    <a:lstStyle/>
                    <a:p>
                      <a:pPr lvl="0" indent="0" marL="0">
                        <a:buNone/>
                      </a:pPr>
                      <a:r>
                        <a:rPr/>
                        <a:t>0.417</a:t>
                      </a:r>
                    </a:p>
                  </a:txBody>
                </a:tc>
                <a:tc>
                  <a:txBody>
                    <a:bodyPr/>
                    <a:lstStyle/>
                    <a:p>
                      <a:pPr lvl="0" indent="0" marL="0">
                        <a:buNone/>
                      </a:pPr>
                      <a:r>
                        <a:rPr/>
                        <a:t>0.375</a:t>
                      </a:r>
                    </a:p>
                  </a:txBody>
                </a:tc>
                <a:tc>
                  <a:txBody>
                    <a:bodyPr/>
                    <a:lstStyle/>
                    <a:p>
                      <a:pPr lvl="0" indent="0" marL="0">
                        <a:buNone/>
                      </a:pPr>
                      <a:r>
                        <a:rPr/>
                        <a:t>0.042</a:t>
                      </a:r>
                    </a:p>
                  </a:txBody>
                </a:tc>
                <a:tc>
                  <a:txBody>
                    <a:bodyPr/>
                    <a:lstStyle/>
                    <a:p>
                      <a:pPr lvl="0" indent="0" marL="0">
                        <a:buNone/>
                      </a:pPr>
                      <a:r>
                        <a:rPr/>
                        <a:t>0.042</a:t>
                      </a:r>
                    </a:p>
                  </a:txBody>
                </a:tc>
                <a:tc>
                  <a:txBody>
                    <a:bodyPr/>
                    <a:lstStyle/>
                    <a:p>
                      <a:pPr lvl="0" indent="0" marL="0">
                        <a:buNone/>
                      </a:pPr>
                      <a:r>
                        <a:rPr/>
                        <a:t>0.292</a:t>
                      </a:r>
                    </a:p>
                  </a:txBody>
                </a:tc>
              </a:tr>
              <a:tr h="0">
                <a:tc>
                  <a:txBody>
                    <a:bodyPr/>
                    <a:lstStyle/>
                    <a:p>
                      <a:pPr lvl="0" indent="0" marL="0">
                        <a:buNone/>
                      </a:pPr>
                      <a:r>
                        <a:rPr/>
                        <a:t>CamdenTown</a:t>
                      </a:r>
                    </a:p>
                  </a:txBody>
                </a:tc>
                <a:tc>
                  <a:txBody>
                    <a:bodyPr/>
                    <a:lstStyle/>
                    <a:p>
                      <a:pPr lvl="0" indent="0" marL="0">
                        <a:buNone/>
                      </a:pPr>
                      <a:r>
                        <a:rPr/>
                        <a:t>105</a:t>
                      </a:r>
                    </a:p>
                  </a:txBody>
                </a:tc>
                <a:tc>
                  <a:txBody>
                    <a:bodyPr/>
                    <a:lstStyle/>
                    <a:p>
                      <a:pPr lvl="0" indent="0" marL="0">
                        <a:buNone/>
                      </a:pPr>
                      <a:r>
                        <a:rPr/>
                        <a:t>-0.103</a:t>
                      </a:r>
                    </a:p>
                  </a:txBody>
                </a:tc>
                <a:tc>
                  <a:txBody>
                    <a:bodyPr/>
                    <a:lstStyle/>
                    <a:p>
                      <a:pPr lvl="0" indent="0" marL="0">
                        <a:buNone/>
                      </a:pPr>
                      <a:r>
                        <a:rPr/>
                        <a:t>0.364</a:t>
                      </a:r>
                    </a:p>
                  </a:txBody>
                </a:tc>
                <a:tc>
                  <a:txBody>
                    <a:bodyPr/>
                    <a:lstStyle/>
                    <a:p>
                      <a:pPr lvl="0" indent="0" marL="0">
                        <a:buNone/>
                      </a:pPr>
                      <a:r>
                        <a:rPr/>
                        <a:t>0.352</a:t>
                      </a:r>
                    </a:p>
                  </a:txBody>
                </a:tc>
                <a:tc>
                  <a:txBody>
                    <a:bodyPr/>
                    <a:lstStyle/>
                    <a:p>
                      <a:pPr lvl="0" indent="0" marL="0">
                        <a:buNone/>
                      </a:pPr>
                      <a:r>
                        <a:rPr/>
                        <a:t>0.895</a:t>
                      </a:r>
                    </a:p>
                  </a:txBody>
                </a:tc>
                <a:tc>
                  <a:txBody>
                    <a:bodyPr/>
                    <a:lstStyle/>
                    <a:p>
                      <a:pPr lvl="0" indent="0" marL="0">
                        <a:buNone/>
                      </a:pPr>
                      <a:r>
                        <a:rPr/>
                        <a:t>0.295</a:t>
                      </a:r>
                    </a:p>
                  </a:txBody>
                </a:tc>
                <a:tc>
                  <a:txBody>
                    <a:bodyPr/>
                    <a:lstStyle/>
                    <a:p>
                      <a:pPr lvl="0" indent="0" marL="0">
                        <a:buNone/>
                      </a:pPr>
                      <a:r>
                        <a:rPr/>
                        <a:t>0.600</a:t>
                      </a:r>
                    </a:p>
                  </a:txBody>
                </a:tc>
                <a:tc>
                  <a:txBody>
                    <a:bodyPr/>
                    <a:lstStyle/>
                    <a:p>
                      <a:pPr lvl="0" indent="0" marL="0">
                        <a:buNone/>
                      </a:pPr>
                      <a:r>
                        <a:rPr/>
                        <a:t>0.038</a:t>
                      </a:r>
                    </a:p>
                  </a:txBody>
                </a:tc>
                <a:tc>
                  <a:txBody>
                    <a:bodyPr/>
                    <a:lstStyle/>
                    <a:p>
                      <a:pPr lvl="0" indent="0" marL="0">
                        <a:buNone/>
                      </a:pPr>
                      <a:r>
                        <a:rPr/>
                        <a:t>0.057</a:t>
                      </a:r>
                    </a:p>
                  </a:txBody>
                </a:tc>
              </a:tr>
              <a:tr h="0">
                <a:tc>
                  <a:txBody>
                    <a:bodyPr/>
                    <a:lstStyle/>
                    <a:p>
                      <a:pPr lvl="0" indent="0" marL="0">
                        <a:buNone/>
                      </a:pPr>
                      <a:r>
                        <a:rPr/>
                        <a:t>EustonTap</a:t>
                      </a:r>
                    </a:p>
                  </a:txBody>
                </a:tc>
                <a:tc>
                  <a:txBody>
                    <a:bodyPr/>
                    <a:lstStyle/>
                    <a:p>
                      <a:pPr lvl="0" indent="0" marL="0">
                        <a:buNone/>
                      </a:pPr>
                      <a:r>
                        <a:rPr/>
                        <a:t>100</a:t>
                      </a:r>
                    </a:p>
                  </a:txBody>
                </a:tc>
                <a:tc>
                  <a:txBody>
                    <a:bodyPr/>
                    <a:lstStyle/>
                    <a:p>
                      <a:pPr lvl="0" indent="0" marL="0">
                        <a:buNone/>
                      </a:pPr>
                      <a:r>
                        <a:rPr/>
                        <a:t>-0.211</a:t>
                      </a:r>
                    </a:p>
                  </a:txBody>
                </a:tc>
                <a:tc>
                  <a:txBody>
                    <a:bodyPr/>
                    <a:lstStyle/>
                    <a:p>
                      <a:pPr lvl="0" indent="0" marL="0">
                        <a:buNone/>
                      </a:pPr>
                      <a:r>
                        <a:rPr/>
                        <a:t>0.190</a:t>
                      </a:r>
                    </a:p>
                  </a:txBody>
                </a:tc>
                <a:tc>
                  <a:txBody>
                    <a:bodyPr/>
                    <a:lstStyle/>
                    <a:p>
                      <a:pPr lvl="0" indent="0" marL="0">
                        <a:buNone/>
                      </a:pPr>
                      <a:r>
                        <a:rPr/>
                        <a:t>0.240</a:t>
                      </a:r>
                    </a:p>
                  </a:txBody>
                </a:tc>
                <a:tc>
                  <a:txBody>
                    <a:bodyPr/>
                    <a:lstStyle/>
                    <a:p>
                      <a:pPr lvl="0" indent="0" marL="0">
                        <a:buNone/>
                      </a:pPr>
                      <a:r>
                        <a:rPr/>
                        <a:t>0.780</a:t>
                      </a:r>
                    </a:p>
                  </a:txBody>
                </a:tc>
                <a:tc>
                  <a:txBody>
                    <a:bodyPr/>
                    <a:lstStyle/>
                    <a:p>
                      <a:pPr lvl="0" indent="0" marL="0">
                        <a:buNone/>
                      </a:pPr>
                      <a:r>
                        <a:rPr/>
                        <a:t>0.170</a:t>
                      </a:r>
                    </a:p>
                  </a:txBody>
                </a:tc>
                <a:tc>
                  <a:txBody>
                    <a:bodyPr/>
                    <a:lstStyle/>
                    <a:p>
                      <a:pPr lvl="0" indent="0" marL="0">
                        <a:buNone/>
                      </a:pPr>
                      <a:r>
                        <a:rPr/>
                        <a:t>0.610</a:t>
                      </a:r>
                    </a:p>
                  </a:txBody>
                </a:tc>
                <a:tc>
                  <a:txBody>
                    <a:bodyPr/>
                    <a:lstStyle/>
                    <a:p>
                      <a:pPr lvl="0" indent="0" marL="0">
                        <a:buNone/>
                      </a:pPr>
                      <a:r>
                        <a:rPr/>
                        <a:t>0.140</a:t>
                      </a:r>
                    </a:p>
                  </a:txBody>
                </a:tc>
                <a:tc>
                  <a:txBody>
                    <a:bodyPr/>
                    <a:lstStyle/>
                    <a:p>
                      <a:pPr lvl="0" indent="0" marL="0">
                        <a:buNone/>
                      </a:pPr>
                      <a:r>
                        <a:rPr/>
                        <a:t>0.060</a:t>
                      </a:r>
                    </a:p>
                  </a:txBody>
                </a:tc>
              </a:tr>
            </a:tbl>
          </a:graphicData>
        </a:graphic>
      </p:graphicFrame>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Psychoacoustic Analysis</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b="1"/>
                  <a:t>Integration with multiple libraries:</a:t>
                </a:r>
              </a:p>
              <a:p>
                <a:pPr lvl="0"/>
                <a:r>
                  <a:rPr/>
                  <a:t>Python Acoustics: For standard acoustic metrics</a:t>
                </a:r>
              </a:p>
              <a:p>
                <a:pPr lvl="0"/>
                <a:r>
                  <a:rPr/>
                  <a:t>scikit-maad: Advanced ecological soundscape analysis</a:t>
                </a:r>
              </a:p>
              <a:p>
                <a:pPr lvl="0"/>
                <a:r>
                  <a:rPr/>
                  <a:t>MoSQITo: Psychoacoustics metrics</a:t>
                </a:r>
              </a:p>
              <a:p>
                <a:pPr lvl="0" indent="0" marL="0">
                  <a:buNone/>
                </a:pPr>
                <a:r>
                  <a:rPr b="1"/>
                  <a:t>Wide range of metrics:</a:t>
                </a:r>
              </a:p>
              <a:p>
                <a:pPr lvl="0"/>
                <a:r>
                  <a:rPr/>
                  <a:t>SPL (</a:t>
                </a:r>
                <a14:m>
                  <m:oMath xmlns:m="http://schemas.openxmlformats.org/officeDocument/2006/math">
                    <m:sSub>
                      <m:e>
                        <m:r>
                          <m:t>L</m:t>
                        </m:r>
                      </m:e>
                      <m:sub>
                        <m:r>
                          <m:t>Z</m:t>
                        </m:r>
                        <m:r>
                          <m:t>e</m:t>
                        </m:r>
                        <m:r>
                          <m:t>q</m:t>
                        </m:r>
                      </m:sub>
                    </m:sSub>
                  </m:oMath>
                </a14:m>
                <a:r>
                  <a:rPr/>
                  <a:t>, </a:t>
                </a:r>
                <a14:m>
                  <m:oMath xmlns:m="http://schemas.openxmlformats.org/officeDocument/2006/math">
                    <m:sSub>
                      <m:e>
                        <m:r>
                          <m:t>L</m:t>
                        </m:r>
                      </m:e>
                      <m:sub>
                        <m:r>
                          <m:t>A</m:t>
                        </m:r>
                        <m:r>
                          <m:t>e</m:t>
                        </m:r>
                        <m:r>
                          <m:t>q</m:t>
                        </m:r>
                      </m:sub>
                    </m:sSub>
                  </m:oMath>
                </a14:m>
                <a:r>
                  <a:rPr/>
                  <a:t>, </a:t>
                </a:r>
                <a14:m>
                  <m:oMath xmlns:m="http://schemas.openxmlformats.org/officeDocument/2006/math">
                    <m:sSub>
                      <m:e>
                        <m:r>
                          <m:t>L</m:t>
                        </m:r>
                      </m:e>
                      <m:sub>
                        <m:r>
                          <m:t>C</m:t>
                        </m:r>
                        <m:r>
                          <m:t>e</m:t>
                        </m:r>
                        <m:r>
                          <m:t>q</m:t>
                        </m:r>
                      </m:sub>
                    </m:sSub>
                  </m:oMath>
                </a14:m>
                <a:r>
                  <a:rPr/>
                  <a:t>)</a:t>
                </a:r>
              </a:p>
              <a:p>
                <a:pPr lvl="0"/>
                <a:r>
                  <a:rPr/>
                  <a:t>Loudness (N)</a:t>
                </a:r>
              </a:p>
              <a:p>
                <a:pPr lvl="0"/>
                <a:r>
                  <a:rPr/>
                  <a:t>Sharpness (S)</a:t>
                </a:r>
              </a:p>
              <a:p>
                <a:pPr lvl="0"/>
                <a:r>
                  <a:rPr/>
                  <a:t>Roughness (R)</a:t>
                </a:r>
              </a:p>
              <a:p>
                <a:pPr lvl="0"/>
                <a:r>
                  <a:rPr/>
                  <a:t>Bioacoustic Indices</a:t>
                </a:r>
              </a:p>
              <a:p>
                <a:pPr lvl="0"/>
                <a:r>
                  <a:rPr/>
                  <a:t>Many more…</a:t>
                </a:r>
              </a:p>
              <a:p>
                <a:pPr lvl="0" indent="0" marL="0">
                  <a:buNone/>
                </a:pPr>
                <a:r>
                  <a:rPr b="1"/>
                  <a:t>Key advantages:</a:t>
                </a:r>
              </a:p>
              <a:p>
                <a:pPr lvl="0"/>
                <a:r>
                  <a:rPr/>
                  <a:t>Completely free, open license, and open source</a:t>
                </a:r>
              </a:p>
              <a:p>
                <a:pPr lvl="0"/>
                <a:r>
                  <a:rPr/>
                  <a:t>Adherence to ISO and other relevant standards</a:t>
                </a:r>
              </a:p>
              <a:p>
                <a:pPr lvl="0"/>
                <a:r>
                  <a:rPr/>
                  <a:t>Optimized for binaural recordings</a:t>
                </a:r>
              </a:p>
              <a:p>
                <a:pPr lvl="0"/>
                <a:r>
                  <a:rPr/>
                  <a:t>Consistent calculation methods across studies</a:t>
                </a:r>
              </a:p>
              <a:p>
                <a:pPr lvl="0"/>
                <a:r>
                  <a:rPr/>
                  <a:t>Extensible framework for adding new metrics</a:t>
                </a:r>
              </a:p>
            </p:txBody>
          </p:sp>
        </mc:Choice>
      </mc:AlternateContent>
      <p:sp>
        <p:nvSpPr>
          <p:cNvPr id="4" name="Content Placeholder 3"/>
          <p:cNvSpPr>
            <a:spLocks noGrp="1"/>
          </p:cNvSpPr>
          <p:nvPr>
            <p:ph idx="2" sz="half"/>
          </p:nvPr>
        </p:nvSpPr>
        <p:spPr/>
        <p:txBody>
          <a:bodyPr/>
          <a:lstStyle/>
          <a:p>
            <a:pPr lvl="0" indent="0">
              <a:buNone/>
            </a:pPr>
            <a:r>
              <a:rPr b="1">
                <a:solidFill>
                  <a:srgbClr val="008000"/>
                </a:solidFill>
                <a:latin typeface="Courier"/>
              </a:rPr>
              <a:t>from</a:t>
            </a:r>
            <a:r>
              <a:rPr>
                <a:latin typeface="Courier"/>
              </a:rPr>
              <a:t> soundscapy.audio.analysis_settings </a:t>
            </a:r>
            <a:r>
              <a:rPr b="1">
                <a:solidFill>
                  <a:srgbClr val="008000"/>
                </a:solidFill>
                <a:latin typeface="Courier"/>
              </a:rPr>
              <a:t>import</a:t>
            </a:r>
            <a:r>
              <a:rPr>
                <a:latin typeface="Courier"/>
              </a:rPr>
              <a:t> MetricSettings</a:t>
            </a:r>
            <a:br/>
            <a:r>
              <a:rPr b="1">
                <a:solidFill>
                  <a:srgbClr val="008000"/>
                </a:solidFill>
                <a:latin typeface="Courier"/>
              </a:rPr>
              <a:t>from</a:t>
            </a:r>
            <a:r>
              <a:rPr>
                <a:latin typeface="Courier"/>
              </a:rPr>
              <a:t> soundscapy.audio </a:t>
            </a:r>
            <a:r>
              <a:rPr b="1">
                <a:solidFill>
                  <a:srgbClr val="008000"/>
                </a:solidFill>
                <a:latin typeface="Courier"/>
              </a:rPr>
              <a:t>import</a:t>
            </a:r>
            <a:r>
              <a:rPr>
                <a:latin typeface="Courier"/>
              </a:rPr>
              <a:t> Binaural</a:t>
            </a:r>
            <a:br/>
            <a:br/>
            <a:r>
              <a:rPr>
                <a:latin typeface="Courier"/>
              </a:rPr>
              <a:t>b </a:t>
            </a:r>
            <a:r>
              <a:rPr>
                <a:solidFill>
                  <a:srgbClr val="666666"/>
                </a:solidFill>
                <a:latin typeface="Courier"/>
              </a:rPr>
              <a:t>=</a:t>
            </a:r>
            <a:r>
              <a:rPr>
                <a:latin typeface="Courier"/>
              </a:rPr>
              <a:t> Binaural.from_wav(</a:t>
            </a:r>
            <a:r>
              <a:rPr>
                <a:solidFill>
                  <a:srgbClr val="4070A0"/>
                </a:solidFill>
                <a:latin typeface="Courier"/>
              </a:rPr>
              <a:t>"data/CT101.wav"</a:t>
            </a:r>
            <a:r>
              <a:rPr>
                <a:latin typeface="Courier"/>
              </a:rPr>
              <a:t>)</a:t>
            </a:r>
            <a:br/>
            <a:br/>
            <a:r>
              <a:rPr>
                <a:latin typeface="Courier"/>
              </a:rPr>
              <a:t>laeq_settings </a:t>
            </a:r>
            <a:r>
              <a:rPr>
                <a:solidFill>
                  <a:srgbClr val="666666"/>
                </a:solidFill>
                <a:latin typeface="Courier"/>
              </a:rPr>
              <a:t>=</a:t>
            </a:r>
            <a:r>
              <a:rPr>
                <a:latin typeface="Courier"/>
              </a:rPr>
              <a:t> MetricSettings(</a:t>
            </a:r>
            <a:br/>
            <a:r>
              <a:rPr>
                <a:latin typeface="Courier"/>
              </a:rPr>
              <a:t>    run </a:t>
            </a:r>
            <a:r>
              <a:rPr>
                <a:solidFill>
                  <a:srgbClr val="666666"/>
                </a:solidFill>
                <a:latin typeface="Courier"/>
              </a:rPr>
              <a:t>=</a:t>
            </a:r>
            <a:r>
              <a:rPr>
                <a:latin typeface="Courier"/>
              </a:rPr>
              <a:t> </a:t>
            </a:r>
            <a:r>
              <a:rPr>
                <a:solidFill>
                  <a:srgbClr val="19177C"/>
                </a:solidFill>
                <a:latin typeface="Courier"/>
              </a:rPr>
              <a:t>True</a:t>
            </a:r>
            <a:r>
              <a:rPr>
                <a:latin typeface="Courier"/>
              </a:rPr>
              <a:t>,</a:t>
            </a:r>
            <a:br/>
            <a:r>
              <a:rPr>
                <a:latin typeface="Courier"/>
              </a:rPr>
              <a:t>    statistics </a:t>
            </a:r>
            <a:r>
              <a:rPr>
                <a:solidFill>
                  <a:srgbClr val="666666"/>
                </a:solidFill>
                <a:latin typeface="Courier"/>
              </a:rPr>
              <a:t>=</a:t>
            </a:r>
            <a:r>
              <a:rPr>
                <a:latin typeface="Courier"/>
              </a:rPr>
              <a:t> (</a:t>
            </a:r>
            <a:r>
              <a:rPr>
                <a:solidFill>
                  <a:srgbClr val="40A070"/>
                </a:solidFill>
                <a:latin typeface="Courier"/>
              </a:rPr>
              <a:t>5</a:t>
            </a:r>
            <a:r>
              <a:rPr>
                <a:latin typeface="Courier"/>
              </a:rPr>
              <a:t>, </a:t>
            </a:r>
            <a:r>
              <a:rPr>
                <a:solidFill>
                  <a:srgbClr val="40A070"/>
                </a:solidFill>
                <a:latin typeface="Courier"/>
              </a:rPr>
              <a:t>50</a:t>
            </a:r>
            <a:r>
              <a:rPr>
                <a:latin typeface="Courier"/>
              </a:rPr>
              <a:t>, </a:t>
            </a:r>
            <a:r>
              <a:rPr>
                <a:solidFill>
                  <a:srgbClr val="4070A0"/>
                </a:solidFill>
                <a:latin typeface="Courier"/>
              </a:rPr>
              <a:t>'avg'</a:t>
            </a:r>
            <a:r>
              <a:rPr>
                <a:latin typeface="Courier"/>
              </a:rPr>
              <a:t>, </a:t>
            </a:r>
            <a:r>
              <a:rPr>
                <a:solidFill>
                  <a:srgbClr val="4070A0"/>
                </a:solidFill>
                <a:latin typeface="Courier"/>
              </a:rPr>
              <a:t>'max'</a:t>
            </a:r>
            <a:r>
              <a:rPr>
                <a:latin typeface="Courier"/>
              </a:rPr>
              <a:t>),</a:t>
            </a:r>
            <a:br/>
            <a:r>
              <a:rPr>
                <a:latin typeface="Courier"/>
              </a:rPr>
              <a:t>    label</a:t>
            </a:r>
            <a:r>
              <a:rPr>
                <a:solidFill>
                  <a:srgbClr val="666666"/>
                </a:solidFill>
                <a:latin typeface="Courier"/>
              </a:rPr>
              <a:t>=</a:t>
            </a:r>
            <a:r>
              <a:rPr>
                <a:solidFill>
                  <a:srgbClr val="4070A0"/>
                </a:solidFill>
                <a:latin typeface="Courier"/>
              </a:rPr>
              <a:t>"LAeq"</a:t>
            </a:r>
            <a:r>
              <a:rPr>
                <a:latin typeface="Courier"/>
              </a:rPr>
              <a:t>,</a:t>
            </a:r>
            <a:br/>
            <a:r>
              <a:rPr>
                <a:latin typeface="Courier"/>
              </a:rPr>
              <a:t>)</a:t>
            </a:r>
            <a:br/>
            <a:br/>
            <a:r>
              <a:rPr>
                <a:latin typeface="Courier"/>
              </a:rPr>
              <a:t>b.pyacoustics_metric(</a:t>
            </a:r>
            <a:r>
              <a:rPr>
                <a:solidFill>
                  <a:srgbClr val="4070A0"/>
                </a:solidFill>
                <a:latin typeface="Courier"/>
              </a:rPr>
              <a:t>'LAeq'</a:t>
            </a:r>
            <a:r>
              <a:rPr>
                <a:latin typeface="Courier"/>
              </a:rPr>
              <a:t>, metric_settings</a:t>
            </a:r>
            <a:r>
              <a:rPr>
                <a:solidFill>
                  <a:srgbClr val="666666"/>
                </a:solidFill>
                <a:latin typeface="Courier"/>
              </a:rPr>
              <a:t>=</a:t>
            </a:r>
            <a:r>
              <a:rPr>
                <a:latin typeface="Courier"/>
              </a:rPr>
              <a:t>laeq_settings).</a:t>
            </a:r>
            <a:r>
              <a:rPr>
                <a:solidFill>
                  <a:srgbClr val="008000"/>
                </a:solidFill>
                <a:latin typeface="Courier"/>
              </a:rPr>
              <a:t>round</a:t>
            </a:r>
            <a:r>
              <a:rPr>
                <a:latin typeface="Courier"/>
              </a:rPr>
              <a:t>(</a:t>
            </a:r>
            <a:r>
              <a:rPr>
                <a:solidFill>
                  <a:srgbClr val="40A070"/>
                </a:solidFill>
                <a:latin typeface="Courier"/>
              </a:rPr>
              <a:t>2</a:t>
            </a:r>
            <a:r>
              <a:rPr>
                <a:latin typeface="Courier"/>
              </a:rPr>
              <a:t>)</a:t>
            </a:r>
          </a:p>
          <a:p>
            <a:pPr lvl="0" indent="0" marL="0">
              <a:buNone/>
            </a:pPr>
            <a:br/>
          </a:p>
          <a:p>
            <a:pPr lvl="0" indent="0">
              <a:buNone/>
            </a:pPr>
            <a:r>
              <a:rPr>
                <a:latin typeface="Courier"/>
              </a:rPr>
              <a:t>b.mosqito_metric(</a:t>
            </a:r>
            <a:r>
              <a:rPr>
                <a:solidFill>
                  <a:srgbClr val="4070A0"/>
                </a:solidFill>
                <a:latin typeface="Courier"/>
              </a:rPr>
              <a:t>'sharpness_din_perseg'</a:t>
            </a:r>
            <a:r>
              <a:rPr>
                <a:latin typeface="Courier"/>
              </a:rPr>
              <a:t>).</a:t>
            </a:r>
            <a:r>
              <a:rPr>
                <a:solidFill>
                  <a:srgbClr val="008000"/>
                </a:solidFill>
                <a:latin typeface="Courier"/>
              </a:rPr>
              <a:t>round</a:t>
            </a:r>
            <a:r>
              <a:rPr>
                <a:latin typeface="Courier"/>
              </a:rPr>
              <a:t>(</a:t>
            </a:r>
            <a:r>
              <a:rPr>
                <a:solidFill>
                  <a:srgbClr val="40A070"/>
                </a:solidFill>
                <a:latin typeface="Courier"/>
              </a:rPr>
              <a:t>2</a:t>
            </a:r>
            <a:r>
              <a:rPr>
                <a:latin typeface="Courier"/>
              </a:rPr>
              <a:t>)</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Batch Processing and Performance</a:t>
            </a:r>
          </a:p>
        </p:txBody>
      </p:sp>
      <p:sp>
        <p:nvSpPr>
          <p:cNvPr id="3" name="Text Placeholder 2"/>
          <p:cNvSpPr>
            <a:spLocks noGrp="1"/>
          </p:cNvSpPr>
          <p:nvPr>
            <p:ph idx="1" type="body"/>
          </p:nvPr>
        </p:nvSpPr>
        <p:spPr/>
        <p:txBody>
          <a:bodyPr/>
          <a:lstStyle/>
          <a:p>
            <a:pPr lvl="0"/>
            <a:r>
              <a:rPr b="1"/>
              <a:t>Unified Output Format</a:t>
            </a:r>
            <a:r>
              <a:rPr/>
              <a:t>: Ensures consistency across datasets, simplifying analysis.</a:t>
            </a:r>
          </a:p>
          <a:p>
            <a:pPr lvl="0"/>
            <a:r>
              <a:rPr b="1"/>
              <a:t>Parallel Processing</a:t>
            </a:r>
            <a:r>
              <a:rPr/>
              <a:t>: Leverages multi-core CPUs for efficient computation.</a:t>
            </a:r>
          </a:p>
          <a:p>
            <a:pPr lvl="0"/>
            <a:r>
              <a:rPr b="1"/>
              <a:t>Reproducbible Analysis</a:t>
            </a:r>
            <a:r>
              <a:rPr/>
              <a:t>: Shareable plain-text analysis configuration and documentation.</a:t>
            </a:r>
          </a:p>
          <a:p>
            <a:pPr lvl="0" indent="0" marL="0">
              <a:buNone/>
            </a:pPr>
            <a:r>
              <a:rPr b="1"/>
              <a:t>Performance Example</a:t>
            </a:r>
            <a:r>
              <a:rPr/>
              <a:t>:</a:t>
            </a:r>
          </a:p>
          <a:p>
            <a:pPr lvl="0"/>
            <a:r>
              <a:rPr/>
              <a:t>20 recordings (10 min 41 sec total)</a:t>
            </a:r>
          </a:p>
          <a:p>
            <a:pPr lvl="0"/>
            <a:r>
              <a:rPr/>
              <a:t>Serial processing: 29.4 minutes</a:t>
            </a:r>
          </a:p>
          <a:p>
            <a:pPr lvl="0"/>
            <a:r>
              <a:rPr/>
              <a:t>Parallel processing: 7.7 minutes</a:t>
            </a:r>
          </a:p>
          <a:p>
            <a:pPr lvl="0"/>
            <a:r>
              <a:rPr/>
              <a:t>Speed-up factor: 3.8x</a:t>
            </a:r>
          </a:p>
        </p:txBody>
      </p:sp>
      <p:sp>
        <p:nvSpPr>
          <p:cNvPr id="5" name="Text Placeholder 4"/>
          <p:cNvSpPr>
            <a:spLocks noGrp="1"/>
          </p:cNvSpPr>
          <p:nvPr>
            <p:ph idx="3" sz="quarter" type="body"/>
          </p:nvPr>
        </p:nvSpPr>
        <p:spPr/>
        <p:txBody>
          <a:bodyPr/>
          <a:lstStyle/>
          <a:p>
            <a:pPr lvl="0" indent="0">
              <a:buNone/>
            </a:pPr>
            <a:r>
              <a:rPr b="1">
                <a:solidFill>
                  <a:srgbClr val="008000"/>
                </a:solidFill>
                <a:latin typeface="Courier"/>
              </a:rPr>
              <a:t>from</a:t>
            </a:r>
            <a:r>
              <a:rPr>
                <a:latin typeface="Courier"/>
              </a:rPr>
              <a:t> soundscapy.audio </a:t>
            </a:r>
            <a:r>
              <a:rPr b="1">
                <a:solidFill>
                  <a:srgbClr val="008000"/>
                </a:solidFill>
                <a:latin typeface="Courier"/>
              </a:rPr>
              <a:t>import</a:t>
            </a:r>
            <a:r>
              <a:rPr>
                <a:latin typeface="Courier"/>
              </a:rPr>
              <a:t> AudioAnalysis</a:t>
            </a:r>
            <a:br/>
            <a:br/>
            <a:r>
              <a:rPr>
                <a:latin typeface="Courier"/>
              </a:rPr>
              <a:t>wav_folder </a:t>
            </a:r>
            <a:r>
              <a:rPr>
                <a:solidFill>
                  <a:srgbClr val="666666"/>
                </a:solidFill>
                <a:latin typeface="Courier"/>
              </a:rPr>
              <a:t>=</a:t>
            </a:r>
            <a:r>
              <a:rPr>
                <a:latin typeface="Courier"/>
              </a:rPr>
              <a:t> Path(</a:t>
            </a:r>
            <a:r>
              <a:rPr>
                <a:solidFill>
                  <a:srgbClr val="4070A0"/>
                </a:solidFill>
                <a:latin typeface="Courier"/>
              </a:rPr>
              <a:t>"data"</a:t>
            </a:r>
            <a:r>
              <a:rPr>
                <a:latin typeface="Courier"/>
              </a:rPr>
              <a:t>)</a:t>
            </a:r>
            <a:br/>
            <a:br/>
            <a:r>
              <a:rPr i="1">
                <a:solidFill>
                  <a:srgbClr val="60A0B0"/>
                </a:solidFill>
                <a:latin typeface="Courier"/>
              </a:rPr>
              <a:t># Initialize AudioAnalysis with default settings</a:t>
            </a:r>
            <a:br/>
            <a:r>
              <a:rPr>
                <a:latin typeface="Courier"/>
              </a:rPr>
              <a:t>analysis </a:t>
            </a:r>
            <a:r>
              <a:rPr>
                <a:solidFill>
                  <a:srgbClr val="666666"/>
                </a:solidFill>
                <a:latin typeface="Courier"/>
              </a:rPr>
              <a:t>=</a:t>
            </a:r>
            <a:r>
              <a:rPr>
                <a:latin typeface="Courier"/>
              </a:rPr>
              <a:t> AudioAnalysis()</a:t>
            </a:r>
            <a:br/>
            <a:br/>
            <a:r>
              <a:rPr i="1">
                <a:solidFill>
                  <a:srgbClr val="60A0B0"/>
                </a:solidFill>
                <a:latin typeface="Courier"/>
              </a:rPr>
              <a:t># Analyse a folder of recordings</a:t>
            </a:r>
            <a:br/>
            <a:r>
              <a:rPr>
                <a:latin typeface="Courier"/>
              </a:rPr>
              <a:t>folder_results </a:t>
            </a:r>
            <a:r>
              <a:rPr>
                <a:solidFill>
                  <a:srgbClr val="666666"/>
                </a:solidFill>
                <a:latin typeface="Courier"/>
              </a:rPr>
              <a:t>=</a:t>
            </a:r>
            <a:r>
              <a:rPr>
                <a:latin typeface="Courier"/>
              </a:rPr>
              <a:t> analysis.analyze_folder(</a:t>
            </a:r>
            <a:br/>
            <a:r>
              <a:rPr>
                <a:latin typeface="Courier"/>
              </a:rPr>
              <a:t>    wav_folder, </a:t>
            </a:r>
            <a:br/>
            <a:r>
              <a:rPr>
                <a:latin typeface="Courier"/>
              </a:rPr>
              <a:t>    calibration_file</a:t>
            </a:r>
            <a:r>
              <a:rPr>
                <a:solidFill>
                  <a:srgbClr val="666666"/>
                </a:solidFill>
                <a:latin typeface="Courier"/>
              </a:rPr>
              <a:t>=</a:t>
            </a:r>
            <a:r>
              <a:rPr>
                <a:solidFill>
                  <a:srgbClr val="4070A0"/>
                </a:solidFill>
                <a:latin typeface="Courier"/>
              </a:rPr>
              <a:t>"data/Levels.json"</a:t>
            </a:r>
            <a:br/>
            <a:r>
              <a:rPr>
                <a:latin typeface="Courier"/>
              </a:rPr>
              <a:t>)</a:t>
            </a:r>
            <a:br/>
            <a:br/>
            <a:r>
              <a:rPr i="1">
                <a:solidFill>
                  <a:srgbClr val="60A0B0"/>
                </a:solidFill>
                <a:latin typeface="Courier"/>
              </a:rPr>
              <a:t># Print results</a:t>
            </a:r>
            <a:br/>
            <a:r>
              <a:rPr>
                <a:latin typeface="Courier"/>
              </a:rPr>
              <a:t>folder_results.head()</a:t>
            </a:r>
          </a:p>
          <a:p>
            <a:pPr lvl="0" indent="0">
              <a:buNone/>
            </a:pPr>
            <a:r>
              <a:rPr>
                <a:latin typeface="Courier"/>
              </a:rPr>
              <a:t>Analyzing files:   0%|          | 0/20 [00:00&lt;?, ?it/s]</a:t>
            </a:r>
          </a:p>
          <a:p>
            <a:pPr lvl="0" indent="0">
              <a:buNone/>
            </a:pPr>
            <a:r>
              <a:rPr>
                <a:latin typeface="Courier"/>
              </a:rPr>
              <a:t>[Warning]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
[Warning] Signal resampled to 48 kHz to allow calculation. To fulfill the standard requirements fs should be &gt;=48 kHz.</a:t>
            </a:r>
          </a:p>
        </p:txBody>
      </p:sp>
      <p:graphicFrame>
        <p:nvGraphicFramePr>
          <p:cNvPr id="6" name="Content Placeholder 5"/>
          <p:cNvGraphicFramePr>
            <a:graphicFrameLocks noGrp="1"/>
          </p:cNvGraphicFramePr>
          <p:nvPr>
            <p:ph idx="1"/>
          </p:nvPr>
        </p:nvGraphicFramePr>
        <p:xfrm>
          <a:off x="4635500" y="1625600"/>
          <a:ext cx="4038600" cy="2959100"/>
        </p:xfrm>
        <a:graphic>
          <a:graphicData uri="http://schemas.openxmlformats.org/drawingml/2006/table">
            <a:tbl>
              <a:tblPr firstRow="1" bandRow="1">
                <a:tableStyleId>{5C22544A-7EE6-4342-B048-85BDC9FD1C3A}</a:tableStyleId>
              </a:tblPr>
              <a:tblGrid>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gridCol w="165100"/>
              </a:tblGrid>
              <a:tr h="0">
                <a:tc>
                  <a:txBody>
                    <a:bodyPr/>
                    <a:lstStyle/>
                    <a:p>
                      <a:endParaRPr/>
                    </a:p>
                  </a:txBody>
                  <a:tcPr/>
                </a:tc>
                <a:tc>
                  <a:txBody>
                    <a:bodyPr/>
                    <a:lstStyle/>
                    <a:p>
                      <a:endParaRPr/>
                    </a:p>
                  </a:txBody>
                  <a:tcPr/>
                </a:tc>
                <a:tc>
                  <a:txBody>
                    <a:bodyPr/>
                    <a:lstStyle/>
                    <a:p>
                      <a:pPr lvl="0" indent="0" marL="0">
                        <a:buNone/>
                      </a:pPr>
                      <a:r>
                        <a:rPr/>
                        <a:t>LAeq</a:t>
                      </a:r>
                    </a:p>
                  </a:txBody>
                  <a:tcPr/>
                </a:tc>
                <a:tc>
                  <a:txBody>
                    <a:bodyPr/>
                    <a:lstStyle/>
                    <a:p>
                      <a:pPr lvl="0" indent="0" marL="0">
                        <a:buNone/>
                      </a:pPr>
                      <a:r>
                        <a:rPr/>
                        <a:t>LAeq_5</a:t>
                      </a:r>
                    </a:p>
                  </a:txBody>
                  <a:tcPr/>
                </a:tc>
                <a:tc>
                  <a:txBody>
                    <a:bodyPr/>
                    <a:lstStyle/>
                    <a:p>
                      <a:pPr lvl="0" indent="0" marL="0">
                        <a:buNone/>
                      </a:pPr>
                      <a:r>
                        <a:rPr/>
                        <a:t>LAeq_10</a:t>
                      </a:r>
                    </a:p>
                  </a:txBody>
                  <a:tcPr/>
                </a:tc>
                <a:tc>
                  <a:txBody>
                    <a:bodyPr/>
                    <a:lstStyle/>
                    <a:p>
                      <a:pPr lvl="0" indent="0" marL="0">
                        <a:buNone/>
                      </a:pPr>
                      <a:r>
                        <a:rPr/>
                        <a:t>LAeq_50</a:t>
                      </a:r>
                    </a:p>
                  </a:txBody>
                  <a:tcPr/>
                </a:tc>
                <a:tc>
                  <a:txBody>
                    <a:bodyPr/>
                    <a:lstStyle/>
                    <a:p>
                      <a:pPr lvl="0" indent="0" marL="0">
                        <a:buNone/>
                      </a:pPr>
                      <a:r>
                        <a:rPr/>
                        <a:t>LAeq_90</a:t>
                      </a:r>
                    </a:p>
                  </a:txBody>
                  <a:tcPr/>
                </a:tc>
                <a:tc>
                  <a:txBody>
                    <a:bodyPr/>
                    <a:lstStyle/>
                    <a:p>
                      <a:pPr lvl="0" indent="0" marL="0">
                        <a:buNone/>
                      </a:pPr>
                      <a:r>
                        <a:rPr/>
                        <a:t>LAeq_95</a:t>
                      </a:r>
                    </a:p>
                  </a:txBody>
                  <a:tcPr/>
                </a:tc>
                <a:tc>
                  <a:txBody>
                    <a:bodyPr/>
                    <a:lstStyle/>
                    <a:p>
                      <a:pPr lvl="0" indent="0" marL="0">
                        <a:buNone/>
                      </a:pPr>
                      <a:r>
                        <a:rPr/>
                        <a:t>LAeq_min</a:t>
                      </a:r>
                    </a:p>
                  </a:txBody>
                  <a:tcPr/>
                </a:tc>
                <a:tc>
                  <a:txBody>
                    <a:bodyPr/>
                    <a:lstStyle/>
                    <a:p>
                      <a:pPr lvl="0" indent="0" marL="0">
                        <a:buNone/>
                      </a:pPr>
                      <a:r>
                        <a:rPr/>
                        <a:t>LAeq_max</a:t>
                      </a:r>
                    </a:p>
                  </a:txBody>
                  <a:tcPr/>
                </a:tc>
                <a:tc>
                  <a:txBody>
                    <a:bodyPr/>
                    <a:lstStyle/>
                    <a:p>
                      <a:pPr lvl="0" indent="0" marL="0">
                        <a:buNone/>
                      </a:pPr>
                      <a:r>
                        <a:rPr/>
                        <a:t>LAeq_kurt</a:t>
                      </a:r>
                    </a:p>
                  </a:txBody>
                  <a:tcPr/>
                </a:tc>
                <a:tc>
                  <a:txBody>
                    <a:bodyPr/>
                    <a:lstStyle/>
                    <a:p>
                      <a:pPr lvl="0" indent="0" marL="0">
                        <a:buNone/>
                      </a:pPr>
                      <a:r>
                        <a:rPr/>
                        <a:t>LAeq_skew</a:t>
                      </a:r>
                    </a:p>
                  </a:txBody>
                  <a:tcPr/>
                </a:tc>
                <a:tc>
                  <a:txBody>
                    <a:bodyPr/>
                    <a:lstStyle/>
                    <a:p>
                      <a:pPr lvl="0" indent="0" marL="0">
                        <a:buNone/>
                      </a:pPr>
                      <a:r>
                        <a:rPr/>
                        <a:t>...</a:t>
                      </a:r>
                    </a:p>
                  </a:txBody>
                  <a:tcPr/>
                </a:tc>
                <a:tc>
                  <a:txBody>
                    <a:bodyPr/>
                    <a:lstStyle/>
                    <a:p>
                      <a:pPr lvl="0" indent="0" marL="0">
                        <a:buNone/>
                      </a:pPr>
                      <a:r>
                        <a:rPr/>
                        <a:t>TFSD</a:t>
                      </a:r>
                    </a:p>
                  </a:txBody>
                  <a:tcPr/>
                </a:tc>
                <a:tc>
                  <a:txBody>
                    <a:bodyPr/>
                    <a:lstStyle/>
                    <a:p>
                      <a:pPr lvl="0" indent="0" marL="0">
                        <a:buNone/>
                      </a:pPr>
                      <a:r>
                        <a:rPr/>
                        <a:t>H_Havrda</a:t>
                      </a:r>
                    </a:p>
                  </a:txBody>
                  <a:tcPr/>
                </a:tc>
                <a:tc>
                  <a:txBody>
                    <a:bodyPr/>
                    <a:lstStyle/>
                    <a:p>
                      <a:pPr lvl="0" indent="0" marL="0">
                        <a:buNone/>
                      </a:pPr>
                      <a:r>
                        <a:rPr/>
                        <a:t>H_Renyi</a:t>
                      </a:r>
                    </a:p>
                  </a:txBody>
                  <a:tcPr/>
                </a:tc>
                <a:tc>
                  <a:txBody>
                    <a:bodyPr/>
                    <a:lstStyle/>
                    <a:p>
                      <a:pPr lvl="0" indent="0" marL="0">
                        <a:buNone/>
                      </a:pPr>
                      <a:r>
                        <a:rPr/>
                        <a:t>H_pairedShannon</a:t>
                      </a:r>
                    </a:p>
                  </a:txBody>
                  <a:tcPr/>
                </a:tc>
                <a:tc>
                  <a:txBody>
                    <a:bodyPr/>
                    <a:lstStyle/>
                    <a:p>
                      <a:pPr lvl="0" indent="0" marL="0">
                        <a:buNone/>
                      </a:pPr>
                      <a:r>
                        <a:rPr/>
                        <a:t>H_gamma</a:t>
                      </a:r>
                    </a:p>
                  </a:txBody>
                  <a:tcPr/>
                </a:tc>
                <a:tc>
                  <a:txBody>
                    <a:bodyPr/>
                    <a:lstStyle/>
                    <a:p>
                      <a:pPr lvl="0" indent="0" marL="0">
                        <a:buNone/>
                      </a:pPr>
                      <a:r>
                        <a:rPr/>
                        <a:t>H_GiniSimpson</a:t>
                      </a:r>
                    </a:p>
                  </a:txBody>
                  <a:tcPr/>
                </a:tc>
                <a:tc>
                  <a:txBody>
                    <a:bodyPr/>
                    <a:lstStyle/>
                    <a:p>
                      <a:pPr lvl="0" indent="0" marL="0">
                        <a:buNone/>
                      </a:pPr>
                      <a:r>
                        <a:rPr/>
                        <a:t>RAOQ</a:t>
                      </a:r>
                    </a:p>
                  </a:txBody>
                  <a:tcPr/>
                </a:tc>
                <a:tc>
                  <a:txBody>
                    <a:bodyPr/>
                    <a:lstStyle/>
                    <a:p>
                      <a:pPr lvl="0" indent="0" marL="0">
                        <a:buNone/>
                      </a:pPr>
                      <a:r>
                        <a:rPr/>
                        <a:t>AGI</a:t>
                      </a:r>
                    </a:p>
                  </a:txBody>
                  <a:tcPr/>
                </a:tc>
                <a:tc>
                  <a:txBody>
                    <a:bodyPr/>
                    <a:lstStyle/>
                    <a:p>
                      <a:pPr lvl="0" indent="0" marL="0">
                        <a:buNone/>
                      </a:pPr>
                      <a:r>
                        <a:rPr/>
                        <a:t>ROItotal</a:t>
                      </a:r>
                    </a:p>
                  </a:txBody>
                  <a:tcPr/>
                </a:tc>
                <a:tc>
                  <a:txBody>
                    <a:bodyPr/>
                    <a:lstStyle/>
                    <a:p>
                      <a:pPr lvl="0" indent="0" marL="0">
                        <a:buNone/>
                      </a:pPr>
                      <a:r>
                        <a:rPr/>
                        <a:t>ROIcover</a:t>
                      </a:r>
                    </a:p>
                  </a:txBody>
                  <a:tcPr/>
                </a:tc>
              </a:tr>
              <a:tr h="0">
                <a:tc>
                  <a:txBody>
                    <a:bodyPr/>
                    <a:lstStyle/>
                    <a:p>
                      <a:pPr lvl="0" indent="0" marL="0">
                        <a:buNone/>
                      </a:pPr>
                      <a:r>
                        <a:rPr/>
                        <a:t>Recording</a:t>
                      </a:r>
                    </a:p>
                  </a:txBody>
                </a:tc>
                <a:tc>
                  <a:txBody>
                    <a:bodyPr/>
                    <a:lstStyle/>
                    <a:p>
                      <a:pPr lvl="0" indent="0" marL="0">
                        <a:buNone/>
                      </a:pPr>
                      <a:r>
                        <a:rPr/>
                        <a:t>Channel</a:t>
                      </a: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c>
                  <a:txBody>
                    <a:bodyPr/>
                    <a:lstStyle/>
                    <a:p>
                      <a:endParaRPr/>
                    </a:p>
                  </a:txBody>
                </a:tc>
              </a:tr>
              <a:tr h="0">
                <a:tc>
                  <a:txBody>
                    <a:bodyPr/>
                    <a:lstStyle/>
                    <a:p>
                      <a:pPr lvl="0" indent="0" marL="0">
                        <a:buNone/>
                      </a:pPr>
                      <a:r>
                        <a:rPr/>
                        <a:t>CT108</a:t>
                      </a:r>
                    </a:p>
                  </a:txBody>
                </a:tc>
                <a:tc>
                  <a:txBody>
                    <a:bodyPr/>
                    <a:lstStyle/>
                    <a:p>
                      <a:pPr lvl="0" indent="0" marL="0">
                        <a:buNone/>
                      </a:pPr>
                      <a:r>
                        <a:rPr/>
                        <a:t>Left</a:t>
                      </a:r>
                    </a:p>
                  </a:txBody>
                </a:tc>
                <a:tc>
                  <a:txBody>
                    <a:bodyPr/>
                    <a:lstStyle/>
                    <a:p>
                      <a:pPr lvl="0" indent="0" marL="0">
                        <a:buNone/>
                      </a:pPr>
                      <a:r>
                        <a:rPr/>
                        <a:t>70.589507</a:t>
                      </a:r>
                    </a:p>
                  </a:txBody>
                </a:tc>
                <a:tc>
                  <a:txBody>
                    <a:bodyPr/>
                    <a:lstStyle/>
                    <a:p>
                      <a:pPr lvl="0" indent="0" marL="0">
                        <a:buNone/>
                      </a:pPr>
                      <a:r>
                        <a:rPr/>
                        <a:t>74.558756</a:t>
                      </a:r>
                    </a:p>
                  </a:txBody>
                </a:tc>
                <a:tc>
                  <a:txBody>
                    <a:bodyPr/>
                    <a:lstStyle/>
                    <a:p>
                      <a:pPr lvl="0" indent="0" marL="0">
                        <a:buNone/>
                      </a:pPr>
                      <a:r>
                        <a:rPr/>
                        <a:t>73.843937</a:t>
                      </a:r>
                    </a:p>
                  </a:txBody>
                </a:tc>
                <a:tc>
                  <a:txBody>
                    <a:bodyPr/>
                    <a:lstStyle/>
                    <a:p>
                      <a:pPr lvl="0" indent="0" marL="0">
                        <a:buNone/>
                      </a:pPr>
                      <a:r>
                        <a:rPr/>
                        <a:t>69.525786</a:t>
                      </a:r>
                    </a:p>
                  </a:txBody>
                </a:tc>
                <a:tc>
                  <a:txBody>
                    <a:bodyPr/>
                    <a:lstStyle/>
                    <a:p>
                      <a:pPr lvl="0" indent="0" marL="0">
                        <a:buNone/>
                      </a:pPr>
                      <a:r>
                        <a:rPr/>
                        <a:t>64.824693</a:t>
                      </a:r>
                    </a:p>
                  </a:txBody>
                </a:tc>
                <a:tc>
                  <a:txBody>
                    <a:bodyPr/>
                    <a:lstStyle/>
                    <a:p>
                      <a:pPr lvl="0" indent="0" marL="0">
                        <a:buNone/>
                      </a:pPr>
                      <a:r>
                        <a:rPr/>
                        <a:t>64.187174</a:t>
                      </a:r>
                    </a:p>
                  </a:txBody>
                </a:tc>
                <a:tc>
                  <a:txBody>
                    <a:bodyPr/>
                    <a:lstStyle/>
                    <a:p>
                      <a:pPr lvl="0" indent="0" marL="0">
                        <a:buNone/>
                      </a:pPr>
                      <a:r>
                        <a:rPr/>
                        <a:t>62.768378</a:t>
                      </a:r>
                    </a:p>
                  </a:txBody>
                </a:tc>
                <a:tc>
                  <a:txBody>
                    <a:bodyPr/>
                    <a:lstStyle/>
                    <a:p>
                      <a:pPr lvl="0" indent="0" marL="0">
                        <a:buNone/>
                      </a:pPr>
                      <a:r>
                        <a:rPr/>
                        <a:t>75.729902</a:t>
                      </a:r>
                    </a:p>
                  </a:txBody>
                </a:tc>
                <a:tc>
                  <a:txBody>
                    <a:bodyPr/>
                    <a:lstStyle/>
                    <a:p>
                      <a:pPr lvl="0" indent="0" marL="0">
                        <a:buNone/>
                      </a:pPr>
                      <a:r>
                        <a:rPr/>
                        <a:t>-0.672714</a:t>
                      </a:r>
                    </a:p>
                  </a:txBody>
                </a:tc>
                <a:tc>
                  <a:txBody>
                    <a:bodyPr/>
                    <a:lstStyle/>
                    <a:p>
                      <a:pPr lvl="0" indent="0" marL="0">
                        <a:buNone/>
                      </a:pPr>
                      <a:r>
                        <a:rPr/>
                        <a:t>-0.097663</a:t>
                      </a:r>
                    </a:p>
                  </a:txBody>
                </a:tc>
                <a:tc>
                  <a:txBody>
                    <a:bodyPr/>
                    <a:lstStyle/>
                    <a:p>
                      <a:pPr lvl="0" indent="0" marL="0">
                        <a:buNone/>
                      </a:pPr>
                      <a:r>
                        <a:rPr/>
                        <a:t>...</a:t>
                      </a:r>
                    </a:p>
                  </a:txBody>
                </a:tc>
                <a:tc>
                  <a:txBody>
                    <a:bodyPr/>
                    <a:lstStyle/>
                    <a:p>
                      <a:pPr lvl="0" indent="0" marL="0">
                        <a:buNone/>
                      </a:pPr>
                      <a:r>
                        <a:rPr/>
                        <a:t>0.601720</a:t>
                      </a:r>
                    </a:p>
                  </a:txBody>
                </a:tc>
                <a:tc>
                  <a:txBody>
                    <a:bodyPr/>
                    <a:lstStyle/>
                    <a:p>
                      <a:pPr lvl="0" indent="0" marL="0">
                        <a:buNone/>
                      </a:pPr>
                      <a:r>
                        <a:rPr/>
                        <a:t>0.315433</a:t>
                      </a:r>
                    </a:p>
                  </a:txBody>
                </a:tc>
                <a:tc>
                  <a:txBody>
                    <a:bodyPr/>
                    <a:lstStyle/>
                    <a:p>
                      <a:pPr lvl="0" indent="0" marL="0">
                        <a:buNone/>
                      </a:pPr>
                      <a:r>
                        <a:rPr/>
                        <a:t>1.462151</a:t>
                      </a:r>
                    </a:p>
                  </a:txBody>
                </a:tc>
                <a:tc>
                  <a:txBody>
                    <a:bodyPr/>
                    <a:lstStyle/>
                    <a:p>
                      <a:pPr lvl="0" indent="0" marL="0">
                        <a:buNone/>
                      </a:pPr>
                      <a:r>
                        <a:rPr/>
                        <a:t>3.302710</a:t>
                      </a:r>
                    </a:p>
                  </a:txBody>
                </a:tc>
                <a:tc>
                  <a:txBody>
                    <a:bodyPr/>
                    <a:lstStyle/>
                    <a:p>
                      <a:pPr lvl="0" indent="0" marL="0">
                        <a:buNone/>
                      </a:pPr>
                      <a:r>
                        <a:rPr/>
                        <a:t>1379.622896</a:t>
                      </a:r>
                    </a:p>
                  </a:txBody>
                </a:tc>
                <a:tc>
                  <a:txBody>
                    <a:bodyPr/>
                    <a:lstStyle/>
                    <a:p>
                      <a:pPr lvl="0" indent="0" marL="0">
                        <a:buNone/>
                      </a:pPr>
                      <a:r>
                        <a:rPr/>
                        <a:t>0.816123</a:t>
                      </a:r>
                    </a:p>
                  </a:txBody>
                </a:tc>
                <a:tc>
                  <a:txBody>
                    <a:bodyPr/>
                    <a:lstStyle/>
                    <a:p>
                      <a:pPr lvl="0" indent="0" marL="0">
                        <a:buNone/>
                      </a:pPr>
                      <a:r>
                        <a:rPr/>
                        <a:t>0.017529</a:t>
                      </a:r>
                    </a:p>
                  </a:txBody>
                </a:tc>
                <a:tc>
                  <a:txBody>
                    <a:bodyPr/>
                    <a:lstStyle/>
                    <a:p>
                      <a:pPr lvl="0" indent="0" marL="0">
                        <a:buNone/>
                      </a:pPr>
                      <a:r>
                        <a:rPr/>
                        <a:t>1.460654</a:t>
                      </a:r>
                    </a:p>
                  </a:txBody>
                </a:tc>
                <a:tc>
                  <a:txBody>
                    <a:bodyPr/>
                    <a:lstStyle/>
                    <a:p>
                      <a:pPr lvl="0" indent="0" marL="0">
                        <a:buNone/>
                      </a:pPr>
                      <a:r>
                        <a:rPr/>
                        <a:t>22</a:t>
                      </a:r>
                    </a:p>
                  </a:txBody>
                </a:tc>
                <a:tc>
                  <a:txBody>
                    <a:bodyPr/>
                    <a:lstStyle/>
                    <a:p>
                      <a:pPr lvl="0" indent="0" marL="0">
                        <a:buNone/>
                      </a:pPr>
                      <a:r>
                        <a:rPr/>
                        <a:t>0.849617</a:t>
                      </a:r>
                    </a:p>
                  </a:txBody>
                </a:tc>
              </a:tr>
              <a:tr h="0">
                <a:tc>
                  <a:txBody>
                    <a:bodyPr/>
                    <a:lstStyle/>
                    <a:p>
                      <a:endParaRPr/>
                    </a:p>
                  </a:txBody>
                </a:tc>
                <a:tc>
                  <a:txBody>
                    <a:bodyPr/>
                    <a:lstStyle/>
                    <a:p>
                      <a:pPr lvl="0" indent="0" marL="0">
                        <a:buNone/>
                      </a:pPr>
                      <a:r>
                        <a:rPr/>
                        <a:t>Right</a:t>
                      </a:r>
                    </a:p>
                  </a:txBody>
                </a:tc>
                <a:tc>
                  <a:txBody>
                    <a:bodyPr/>
                    <a:lstStyle/>
                    <a:p>
                      <a:pPr lvl="0" indent="0" marL="0">
                        <a:buNone/>
                      </a:pPr>
                      <a:r>
                        <a:rPr/>
                        <a:t>70.112106</a:t>
                      </a:r>
                    </a:p>
                  </a:txBody>
                </a:tc>
                <a:tc>
                  <a:txBody>
                    <a:bodyPr/>
                    <a:lstStyle/>
                    <a:p>
                      <a:pPr lvl="0" indent="0" marL="0">
                        <a:buNone/>
                      </a:pPr>
                      <a:r>
                        <a:rPr/>
                        <a:t>73.867805</a:t>
                      </a:r>
                    </a:p>
                  </a:txBody>
                </a:tc>
                <a:tc>
                  <a:txBody>
                    <a:bodyPr/>
                    <a:lstStyle/>
                    <a:p>
                      <a:pPr lvl="0" indent="0" marL="0">
                        <a:buNone/>
                      </a:pPr>
                      <a:r>
                        <a:rPr/>
                        <a:t>73.206158</a:t>
                      </a:r>
                    </a:p>
                  </a:txBody>
                </a:tc>
                <a:tc>
                  <a:txBody>
                    <a:bodyPr/>
                    <a:lstStyle/>
                    <a:p>
                      <a:pPr lvl="0" indent="0" marL="0">
                        <a:buNone/>
                      </a:pPr>
                      <a:r>
                        <a:rPr/>
                        <a:t>69.500252</a:t>
                      </a:r>
                    </a:p>
                  </a:txBody>
                </a:tc>
                <a:tc>
                  <a:txBody>
                    <a:bodyPr/>
                    <a:lstStyle/>
                    <a:p>
                      <a:pPr lvl="0" indent="0" marL="0">
                        <a:buNone/>
                      </a:pPr>
                      <a:r>
                        <a:rPr/>
                        <a:t>63.767889</a:t>
                      </a:r>
                    </a:p>
                  </a:txBody>
                </a:tc>
                <a:tc>
                  <a:txBody>
                    <a:bodyPr/>
                    <a:lstStyle/>
                    <a:p>
                      <a:pPr lvl="0" indent="0" marL="0">
                        <a:buNone/>
                      </a:pPr>
                      <a:r>
                        <a:rPr/>
                        <a:t>63.381380</a:t>
                      </a:r>
                    </a:p>
                  </a:txBody>
                </a:tc>
                <a:tc>
                  <a:txBody>
                    <a:bodyPr/>
                    <a:lstStyle/>
                    <a:p>
                      <a:pPr lvl="0" indent="0" marL="0">
                        <a:buNone/>
                      </a:pPr>
                      <a:r>
                        <a:rPr/>
                        <a:t>62.296449</a:t>
                      </a:r>
                    </a:p>
                  </a:txBody>
                </a:tc>
                <a:tc>
                  <a:txBody>
                    <a:bodyPr/>
                    <a:lstStyle/>
                    <a:p>
                      <a:pPr lvl="0" indent="0" marL="0">
                        <a:buNone/>
                      </a:pPr>
                      <a:r>
                        <a:rPr/>
                        <a:t>76.077951</a:t>
                      </a:r>
                    </a:p>
                  </a:txBody>
                </a:tc>
                <a:tc>
                  <a:txBody>
                    <a:bodyPr/>
                    <a:lstStyle/>
                    <a:p>
                      <a:pPr lvl="0" indent="0" marL="0">
                        <a:buNone/>
                      </a:pPr>
                      <a:r>
                        <a:rPr/>
                        <a:t>-1.033197</a:t>
                      </a:r>
                    </a:p>
                  </a:txBody>
                </a:tc>
                <a:tc>
                  <a:txBody>
                    <a:bodyPr/>
                    <a:lstStyle/>
                    <a:p>
                      <a:pPr lvl="0" indent="0" marL="0">
                        <a:buNone/>
                      </a:pPr>
                      <a:r>
                        <a:rPr/>
                        <a:t>-0.220893</a:t>
                      </a:r>
                    </a:p>
                  </a:txBody>
                </a:tc>
                <a:tc>
                  <a:txBody>
                    <a:bodyPr/>
                    <a:lstStyle/>
                    <a:p>
                      <a:pPr lvl="0" indent="0" marL="0">
                        <a:buNone/>
                      </a:pPr>
                      <a:r>
                        <a:rPr/>
                        <a:t>...</a:t>
                      </a:r>
                    </a:p>
                  </a:txBody>
                </a:tc>
                <a:tc>
                  <a:txBody>
                    <a:bodyPr/>
                    <a:lstStyle/>
                    <a:p>
                      <a:pPr lvl="0" indent="0" marL="0">
                        <a:buNone/>
                      </a:pPr>
                      <a:r>
                        <a:rPr/>
                        <a:t>0.597461</a:t>
                      </a:r>
                    </a:p>
                  </a:txBody>
                </a:tc>
                <a:tc>
                  <a:txBody>
                    <a:bodyPr/>
                    <a:lstStyle/>
                    <a:p>
                      <a:pPr lvl="0" indent="0" marL="0">
                        <a:buNone/>
                      </a:pPr>
                      <a:r>
                        <a:rPr/>
                        <a:t>0.312580</a:t>
                      </a:r>
                    </a:p>
                  </a:txBody>
                </a:tc>
                <a:tc>
                  <a:txBody>
                    <a:bodyPr/>
                    <a:lstStyle/>
                    <a:p>
                      <a:pPr lvl="0" indent="0" marL="0">
                        <a:buNone/>
                      </a:pPr>
                      <a:r>
                        <a:rPr/>
                        <a:t>1.388225</a:t>
                      </a:r>
                    </a:p>
                  </a:txBody>
                </a:tc>
                <a:tc>
                  <a:txBody>
                    <a:bodyPr/>
                    <a:lstStyle/>
                    <a:p>
                      <a:pPr lvl="0" indent="0" marL="0">
                        <a:buNone/>
                      </a:pPr>
                      <a:r>
                        <a:rPr/>
                        <a:t>3.167239</a:t>
                      </a:r>
                    </a:p>
                  </a:txBody>
                </a:tc>
                <a:tc>
                  <a:txBody>
                    <a:bodyPr/>
                    <a:lstStyle/>
                    <a:p>
                      <a:pPr lvl="0" indent="0" marL="0">
                        <a:buNone/>
                      </a:pPr>
                      <a:r>
                        <a:rPr/>
                        <a:t>1171.735670</a:t>
                      </a:r>
                    </a:p>
                  </a:txBody>
                </a:tc>
                <a:tc>
                  <a:txBody>
                    <a:bodyPr/>
                    <a:lstStyle/>
                    <a:p>
                      <a:pPr lvl="0" indent="0" marL="0">
                        <a:buNone/>
                      </a:pPr>
                      <a:r>
                        <a:rPr/>
                        <a:t>0.799022</a:t>
                      </a:r>
                    </a:p>
                  </a:txBody>
                </a:tc>
                <a:tc>
                  <a:txBody>
                    <a:bodyPr/>
                    <a:lstStyle/>
                    <a:p>
                      <a:pPr lvl="0" indent="0" marL="0">
                        <a:buNone/>
                      </a:pPr>
                      <a:r>
                        <a:rPr/>
                        <a:t>0.013242</a:t>
                      </a:r>
                    </a:p>
                  </a:txBody>
                </a:tc>
                <a:tc>
                  <a:txBody>
                    <a:bodyPr/>
                    <a:lstStyle/>
                    <a:p>
                      <a:pPr lvl="0" indent="0" marL="0">
                        <a:buNone/>
                      </a:pPr>
                      <a:r>
                        <a:rPr/>
                        <a:t>1.623013</a:t>
                      </a:r>
                    </a:p>
                  </a:txBody>
                </a:tc>
                <a:tc>
                  <a:txBody>
                    <a:bodyPr/>
                    <a:lstStyle/>
                    <a:p>
                      <a:pPr lvl="0" indent="0" marL="0">
                        <a:buNone/>
                      </a:pPr>
                      <a:r>
                        <a:rPr/>
                        <a:t>5</a:t>
                      </a:r>
                    </a:p>
                  </a:txBody>
                </a:tc>
                <a:tc>
                  <a:txBody>
                    <a:bodyPr/>
                    <a:lstStyle/>
                    <a:p>
                      <a:pPr lvl="0" indent="0" marL="0">
                        <a:buNone/>
                      </a:pPr>
                      <a:r>
                        <a:rPr/>
                        <a:t>1.254925</a:t>
                      </a:r>
                    </a:p>
                  </a:txBody>
                </a:tc>
              </a:tr>
              <a:tr h="0">
                <a:tc>
                  <a:txBody>
                    <a:bodyPr/>
                    <a:lstStyle/>
                    <a:p>
                      <a:pPr lvl="0" indent="0" marL="0">
                        <a:buNone/>
                      </a:pPr>
                      <a:r>
                        <a:rPr/>
                        <a:t>CT107</a:t>
                      </a:r>
                    </a:p>
                  </a:txBody>
                </a:tc>
                <a:tc>
                  <a:txBody>
                    <a:bodyPr/>
                    <a:lstStyle/>
                    <a:p>
                      <a:pPr lvl="0" indent="0" marL="0">
                        <a:buNone/>
                      </a:pPr>
                      <a:r>
                        <a:rPr/>
                        <a:t>Left</a:t>
                      </a:r>
                    </a:p>
                  </a:txBody>
                </a:tc>
                <a:tc>
                  <a:txBody>
                    <a:bodyPr/>
                    <a:lstStyle/>
                    <a:p>
                      <a:pPr lvl="0" indent="0" marL="0">
                        <a:buNone/>
                      </a:pPr>
                      <a:r>
                        <a:rPr/>
                        <a:t>68.044340</a:t>
                      </a:r>
                    </a:p>
                  </a:txBody>
                </a:tc>
                <a:tc>
                  <a:txBody>
                    <a:bodyPr/>
                    <a:lstStyle/>
                    <a:p>
                      <a:pPr lvl="0" indent="0" marL="0">
                        <a:buNone/>
                      </a:pPr>
                      <a:r>
                        <a:rPr/>
                        <a:t>72.248420</a:t>
                      </a:r>
                    </a:p>
                  </a:txBody>
                </a:tc>
                <a:tc>
                  <a:txBody>
                    <a:bodyPr/>
                    <a:lstStyle/>
                    <a:p>
                      <a:pPr lvl="0" indent="0" marL="0">
                        <a:buNone/>
                      </a:pPr>
                      <a:r>
                        <a:rPr/>
                        <a:t>71.395037</a:t>
                      </a:r>
                    </a:p>
                  </a:txBody>
                </a:tc>
                <a:tc>
                  <a:txBody>
                    <a:bodyPr/>
                    <a:lstStyle/>
                    <a:p>
                      <a:pPr lvl="0" indent="0" marL="0">
                        <a:buNone/>
                      </a:pPr>
                      <a:r>
                        <a:rPr/>
                        <a:t>66.199040</a:t>
                      </a:r>
                    </a:p>
                  </a:txBody>
                </a:tc>
                <a:tc>
                  <a:txBody>
                    <a:bodyPr/>
                    <a:lstStyle/>
                    <a:p>
                      <a:pPr lvl="0" indent="0" marL="0">
                        <a:buNone/>
                      </a:pPr>
                      <a:r>
                        <a:rPr/>
                        <a:t>62.448782</a:t>
                      </a:r>
                    </a:p>
                  </a:txBody>
                </a:tc>
                <a:tc>
                  <a:txBody>
                    <a:bodyPr/>
                    <a:lstStyle/>
                    <a:p>
                      <a:pPr lvl="0" indent="0" marL="0">
                        <a:buNone/>
                      </a:pPr>
                      <a:r>
                        <a:rPr/>
                        <a:t>61.533067</a:t>
                      </a:r>
                    </a:p>
                  </a:txBody>
                </a:tc>
                <a:tc>
                  <a:txBody>
                    <a:bodyPr/>
                    <a:lstStyle/>
                    <a:p>
                      <a:pPr lvl="0" indent="0" marL="0">
                        <a:buNone/>
                      </a:pPr>
                      <a:r>
                        <a:rPr/>
                        <a:t>60.039913</a:t>
                      </a:r>
                    </a:p>
                  </a:txBody>
                </a:tc>
                <a:tc>
                  <a:txBody>
                    <a:bodyPr/>
                    <a:lstStyle/>
                    <a:p>
                      <a:pPr lvl="0" indent="0" marL="0">
                        <a:buNone/>
                      </a:pPr>
                      <a:r>
                        <a:rPr/>
                        <a:t>76.177939</a:t>
                      </a:r>
                    </a:p>
                  </a:txBody>
                </a:tc>
                <a:tc>
                  <a:txBody>
                    <a:bodyPr/>
                    <a:lstStyle/>
                    <a:p>
                      <a:pPr lvl="0" indent="0" marL="0">
                        <a:buNone/>
                      </a:pPr>
                      <a:r>
                        <a:rPr/>
                        <a:t>-0.535311</a:t>
                      </a:r>
                    </a:p>
                  </a:txBody>
                </a:tc>
                <a:tc>
                  <a:txBody>
                    <a:bodyPr/>
                    <a:lstStyle/>
                    <a:p>
                      <a:pPr lvl="0" indent="0" marL="0">
                        <a:buNone/>
                      </a:pPr>
                      <a:r>
                        <a:rPr/>
                        <a:t>0.386803</a:t>
                      </a:r>
                    </a:p>
                  </a:txBody>
                </a:tc>
                <a:tc>
                  <a:txBody>
                    <a:bodyPr/>
                    <a:lstStyle/>
                    <a:p>
                      <a:pPr lvl="0" indent="0" marL="0">
                        <a:buNone/>
                      </a:pPr>
                      <a:r>
                        <a:rPr/>
                        <a:t>...</a:t>
                      </a:r>
                    </a:p>
                  </a:txBody>
                </a:tc>
                <a:tc>
                  <a:txBody>
                    <a:bodyPr/>
                    <a:lstStyle/>
                    <a:p>
                      <a:pPr lvl="0" indent="0" marL="0">
                        <a:buNone/>
                      </a:pPr>
                      <a:r>
                        <a:rPr/>
                        <a:t>0.596434</a:t>
                      </a:r>
                    </a:p>
                  </a:txBody>
                </a:tc>
                <a:tc>
                  <a:txBody>
                    <a:bodyPr/>
                    <a:lstStyle/>
                    <a:p>
                      <a:pPr lvl="0" indent="0" marL="0">
                        <a:buNone/>
                      </a:pPr>
                      <a:r>
                        <a:rPr/>
                        <a:t>0.306238</a:t>
                      </a:r>
                    </a:p>
                  </a:txBody>
                </a:tc>
                <a:tc>
                  <a:txBody>
                    <a:bodyPr/>
                    <a:lstStyle/>
                    <a:p>
                      <a:pPr lvl="0" indent="0" marL="0">
                        <a:buNone/>
                      </a:pPr>
                      <a:r>
                        <a:rPr/>
                        <a:t>1.254894</a:t>
                      </a:r>
                    </a:p>
                  </a:txBody>
                </a:tc>
                <a:tc>
                  <a:txBody>
                    <a:bodyPr/>
                    <a:lstStyle/>
                    <a:p>
                      <a:pPr lvl="0" indent="0" marL="0">
                        <a:buNone/>
                      </a:pPr>
                      <a:r>
                        <a:rPr/>
                        <a:t>3.044223</a:t>
                      </a:r>
                    </a:p>
                  </a:txBody>
                </a:tc>
                <a:tc>
                  <a:txBody>
                    <a:bodyPr/>
                    <a:lstStyle/>
                    <a:p>
                      <a:pPr lvl="0" indent="0" marL="0">
                        <a:buNone/>
                      </a:pPr>
                      <a:r>
                        <a:rPr/>
                        <a:t>1338.067296</a:t>
                      </a:r>
                    </a:p>
                  </a:txBody>
                </a:tc>
                <a:tc>
                  <a:txBody>
                    <a:bodyPr/>
                    <a:lstStyle/>
                    <a:p>
                      <a:pPr lvl="0" indent="0" marL="0">
                        <a:buNone/>
                      </a:pPr>
                      <a:r>
                        <a:rPr/>
                        <a:t>0.770212</a:t>
                      </a:r>
                    </a:p>
                  </a:txBody>
                </a:tc>
                <a:tc>
                  <a:txBody>
                    <a:bodyPr/>
                    <a:lstStyle/>
                    <a:p>
                      <a:pPr lvl="0" indent="0" marL="0">
                        <a:buNone/>
                      </a:pPr>
                      <a:r>
                        <a:rPr/>
                        <a:t>0.014416</a:t>
                      </a:r>
                    </a:p>
                  </a:txBody>
                </a:tc>
                <a:tc>
                  <a:txBody>
                    <a:bodyPr/>
                    <a:lstStyle/>
                    <a:p>
                      <a:pPr lvl="0" indent="0" marL="0">
                        <a:buNone/>
                      </a:pPr>
                      <a:r>
                        <a:rPr/>
                        <a:t>1.821029</a:t>
                      </a:r>
                    </a:p>
                  </a:txBody>
                </a:tc>
                <a:tc>
                  <a:txBody>
                    <a:bodyPr/>
                    <a:lstStyle/>
                    <a:p>
                      <a:pPr lvl="0" indent="0" marL="0">
                        <a:buNone/>
                      </a:pPr>
                      <a:r>
                        <a:rPr/>
                        <a:t>31</a:t>
                      </a:r>
                    </a:p>
                  </a:txBody>
                </a:tc>
                <a:tc>
                  <a:txBody>
                    <a:bodyPr/>
                    <a:lstStyle/>
                    <a:p>
                      <a:pPr lvl="0" indent="0" marL="0">
                        <a:buNone/>
                      </a:pPr>
                      <a:r>
                        <a:rPr/>
                        <a:t>3.092858</a:t>
                      </a:r>
                    </a:p>
                  </a:txBody>
                </a:tc>
              </a:tr>
              <a:tr h="0">
                <a:tc>
                  <a:txBody>
                    <a:bodyPr/>
                    <a:lstStyle/>
                    <a:p>
                      <a:endParaRPr/>
                    </a:p>
                  </a:txBody>
                </a:tc>
                <a:tc>
                  <a:txBody>
                    <a:bodyPr/>
                    <a:lstStyle/>
                    <a:p>
                      <a:pPr lvl="0" indent="0" marL="0">
                        <a:buNone/>
                      </a:pPr>
                      <a:r>
                        <a:rPr/>
                        <a:t>Right</a:t>
                      </a:r>
                    </a:p>
                  </a:txBody>
                </a:tc>
                <a:tc>
                  <a:txBody>
                    <a:bodyPr/>
                    <a:lstStyle/>
                    <a:p>
                      <a:pPr lvl="0" indent="0" marL="0">
                        <a:buNone/>
                      </a:pPr>
                      <a:r>
                        <a:rPr/>
                        <a:t>66.957640</a:t>
                      </a:r>
                    </a:p>
                  </a:txBody>
                </a:tc>
                <a:tc>
                  <a:txBody>
                    <a:bodyPr/>
                    <a:lstStyle/>
                    <a:p>
                      <a:pPr lvl="0" indent="0" marL="0">
                        <a:buNone/>
                      </a:pPr>
                      <a:r>
                        <a:rPr/>
                        <a:t>71.154329</a:t>
                      </a:r>
                    </a:p>
                  </a:txBody>
                </a:tc>
                <a:tc>
                  <a:txBody>
                    <a:bodyPr/>
                    <a:lstStyle/>
                    <a:p>
                      <a:pPr lvl="0" indent="0" marL="0">
                        <a:buNone/>
                      </a:pPr>
                      <a:r>
                        <a:rPr/>
                        <a:t>69.520778</a:t>
                      </a:r>
                    </a:p>
                  </a:txBody>
                </a:tc>
                <a:tc>
                  <a:txBody>
                    <a:bodyPr/>
                    <a:lstStyle/>
                    <a:p>
                      <a:pPr lvl="0" indent="0" marL="0">
                        <a:buNone/>
                      </a:pPr>
                      <a:r>
                        <a:rPr/>
                        <a:t>65.567530</a:t>
                      </a:r>
                    </a:p>
                  </a:txBody>
                </a:tc>
                <a:tc>
                  <a:txBody>
                    <a:bodyPr/>
                    <a:lstStyle/>
                    <a:p>
                      <a:pPr lvl="0" indent="0" marL="0">
                        <a:buNone/>
                      </a:pPr>
                      <a:r>
                        <a:rPr/>
                        <a:t>62.737097</a:t>
                      </a:r>
                    </a:p>
                  </a:txBody>
                </a:tc>
                <a:tc>
                  <a:txBody>
                    <a:bodyPr/>
                    <a:lstStyle/>
                    <a:p>
                      <a:pPr lvl="0" indent="0" marL="0">
                        <a:buNone/>
                      </a:pPr>
                      <a:r>
                        <a:rPr/>
                        <a:t>62.105325</a:t>
                      </a:r>
                    </a:p>
                  </a:txBody>
                </a:tc>
                <a:tc>
                  <a:txBody>
                    <a:bodyPr/>
                    <a:lstStyle/>
                    <a:p>
                      <a:pPr lvl="0" indent="0" marL="0">
                        <a:buNone/>
                      </a:pPr>
                      <a:r>
                        <a:rPr/>
                        <a:t>59.427035</a:t>
                      </a:r>
                    </a:p>
                  </a:txBody>
                </a:tc>
                <a:tc>
                  <a:txBody>
                    <a:bodyPr/>
                    <a:lstStyle/>
                    <a:p>
                      <a:pPr lvl="0" indent="0" marL="0">
                        <a:buNone/>
                      </a:pPr>
                      <a:r>
                        <a:rPr/>
                        <a:t>73.699931</a:t>
                      </a:r>
                    </a:p>
                  </a:txBody>
                </a:tc>
                <a:tc>
                  <a:txBody>
                    <a:bodyPr/>
                    <a:lstStyle/>
                    <a:p>
                      <a:pPr lvl="0" indent="0" marL="0">
                        <a:buNone/>
                      </a:pPr>
                      <a:r>
                        <a:rPr/>
                        <a:t>-0.229152</a:t>
                      </a:r>
                    </a:p>
                  </a:txBody>
                </a:tc>
                <a:tc>
                  <a:txBody>
                    <a:bodyPr/>
                    <a:lstStyle/>
                    <a:p>
                      <a:pPr lvl="0" indent="0" marL="0">
                        <a:buNone/>
                      </a:pPr>
                      <a:r>
                        <a:rPr/>
                        <a:t>0.490734</a:t>
                      </a:r>
                    </a:p>
                  </a:txBody>
                </a:tc>
                <a:tc>
                  <a:txBody>
                    <a:bodyPr/>
                    <a:lstStyle/>
                    <a:p>
                      <a:pPr lvl="0" indent="0" marL="0">
                        <a:buNone/>
                      </a:pPr>
                      <a:r>
                        <a:rPr/>
                        <a:t>...</a:t>
                      </a:r>
                    </a:p>
                  </a:txBody>
                </a:tc>
                <a:tc>
                  <a:txBody>
                    <a:bodyPr/>
                    <a:lstStyle/>
                    <a:p>
                      <a:pPr lvl="0" indent="0" marL="0">
                        <a:buNone/>
                      </a:pPr>
                      <a:r>
                        <a:rPr/>
                        <a:t>0.600826</a:t>
                      </a:r>
                    </a:p>
                  </a:txBody>
                </a:tc>
                <a:tc>
                  <a:txBody>
                    <a:bodyPr/>
                    <a:lstStyle/>
                    <a:p>
                      <a:pPr lvl="0" indent="0" marL="0">
                        <a:buNone/>
                      </a:pPr>
                      <a:r>
                        <a:rPr/>
                        <a:t>0.301908</a:t>
                      </a:r>
                    </a:p>
                  </a:txBody>
                </a:tc>
                <a:tc>
                  <a:txBody>
                    <a:bodyPr/>
                    <a:lstStyle/>
                    <a:p>
                      <a:pPr lvl="0" indent="0" marL="0">
                        <a:buNone/>
                      </a:pPr>
                      <a:r>
                        <a:rPr/>
                        <a:t>1.180762</a:t>
                      </a:r>
                    </a:p>
                  </a:txBody>
                </a:tc>
                <a:tc>
                  <a:txBody>
                    <a:bodyPr/>
                    <a:lstStyle/>
                    <a:p>
                      <a:pPr lvl="0" indent="0" marL="0">
                        <a:buNone/>
                      </a:pPr>
                      <a:r>
                        <a:rPr/>
                        <a:t>2.863631</a:t>
                      </a:r>
                    </a:p>
                  </a:txBody>
                </a:tc>
                <a:tc>
                  <a:txBody>
                    <a:bodyPr/>
                    <a:lstStyle/>
                    <a:p>
                      <a:pPr lvl="0" indent="0" marL="0">
                        <a:buNone/>
                      </a:pPr>
                      <a:r>
                        <a:rPr/>
                        <a:t>875.440353</a:t>
                      </a:r>
                    </a:p>
                  </a:txBody>
                </a:tc>
                <a:tc>
                  <a:txBody>
                    <a:bodyPr/>
                    <a:lstStyle/>
                    <a:p>
                      <a:pPr lvl="0" indent="0" marL="0">
                        <a:buNone/>
                      </a:pPr>
                      <a:r>
                        <a:rPr/>
                        <a:t>0.747898</a:t>
                      </a:r>
                    </a:p>
                  </a:txBody>
                </a:tc>
                <a:tc>
                  <a:txBody>
                    <a:bodyPr/>
                    <a:lstStyle/>
                    <a:p>
                      <a:pPr lvl="0" indent="0" marL="0">
                        <a:buNone/>
                      </a:pPr>
                      <a:r>
                        <a:rPr/>
                        <a:t>0.008257</a:t>
                      </a:r>
                    </a:p>
                  </a:txBody>
                </a:tc>
                <a:tc>
                  <a:txBody>
                    <a:bodyPr/>
                    <a:lstStyle/>
                    <a:p>
                      <a:pPr lvl="0" indent="0" marL="0">
                        <a:buNone/>
                      </a:pPr>
                      <a:r>
                        <a:rPr/>
                        <a:t>1.578739</a:t>
                      </a:r>
                    </a:p>
                  </a:txBody>
                </a:tc>
                <a:tc>
                  <a:txBody>
                    <a:bodyPr/>
                    <a:lstStyle/>
                    <a:p>
                      <a:pPr lvl="0" indent="0" marL="0">
                        <a:buNone/>
                      </a:pPr>
                      <a:r>
                        <a:rPr/>
                        <a:t>45</a:t>
                      </a:r>
                    </a:p>
                  </a:txBody>
                </a:tc>
                <a:tc>
                  <a:txBody>
                    <a:bodyPr/>
                    <a:lstStyle/>
                    <a:p>
                      <a:pPr lvl="0" indent="0" marL="0">
                        <a:buNone/>
                      </a:pPr>
                      <a:r>
                        <a:rPr/>
                        <a:t>2.396588</a:t>
                      </a:r>
                    </a:p>
                  </a:txBody>
                </a:tc>
              </a:tr>
              <a:tr h="0">
                <a:tc>
                  <a:txBody>
                    <a:bodyPr/>
                    <a:lstStyle/>
                    <a:p>
                      <a:pPr lvl="0" indent="0" marL="0">
                        <a:buNone/>
                      </a:pPr>
                      <a:r>
                        <a:rPr/>
                        <a:t>CT102</a:t>
                      </a:r>
                    </a:p>
                  </a:txBody>
                </a:tc>
                <a:tc>
                  <a:txBody>
                    <a:bodyPr/>
                    <a:lstStyle/>
                    <a:p>
                      <a:pPr lvl="0" indent="0" marL="0">
                        <a:buNone/>
                      </a:pPr>
                      <a:r>
                        <a:rPr/>
                        <a:t>Left</a:t>
                      </a:r>
                    </a:p>
                  </a:txBody>
                </a:tc>
                <a:tc>
                  <a:txBody>
                    <a:bodyPr/>
                    <a:lstStyle/>
                    <a:p>
                      <a:pPr lvl="0" indent="0" marL="0">
                        <a:buNone/>
                      </a:pPr>
                      <a:r>
                        <a:rPr/>
                        <a:t>70.613447</a:t>
                      </a:r>
                    </a:p>
                  </a:txBody>
                </a:tc>
                <a:tc>
                  <a:txBody>
                    <a:bodyPr/>
                    <a:lstStyle/>
                    <a:p>
                      <a:pPr lvl="0" indent="0" marL="0">
                        <a:buNone/>
                      </a:pPr>
                      <a:r>
                        <a:rPr/>
                        <a:t>74.541317</a:t>
                      </a:r>
                    </a:p>
                  </a:txBody>
                </a:tc>
                <a:tc>
                  <a:txBody>
                    <a:bodyPr/>
                    <a:lstStyle/>
                    <a:p>
                      <a:pPr lvl="0" indent="0" marL="0">
                        <a:buNone/>
                      </a:pPr>
                      <a:r>
                        <a:rPr/>
                        <a:t>73.322597</a:t>
                      </a:r>
                    </a:p>
                  </a:txBody>
                </a:tc>
                <a:tc>
                  <a:txBody>
                    <a:bodyPr/>
                    <a:lstStyle/>
                    <a:p>
                      <a:pPr lvl="0" indent="0" marL="0">
                        <a:buNone/>
                      </a:pPr>
                      <a:r>
                        <a:rPr/>
                        <a:t>69.297264</a:t>
                      </a:r>
                    </a:p>
                  </a:txBody>
                </a:tc>
                <a:tc>
                  <a:txBody>
                    <a:bodyPr/>
                    <a:lstStyle/>
                    <a:p>
                      <a:pPr lvl="0" indent="0" marL="0">
                        <a:buNone/>
                      </a:pPr>
                      <a:r>
                        <a:rPr/>
                        <a:t>65.074481</a:t>
                      </a:r>
                    </a:p>
                  </a:txBody>
                </a:tc>
                <a:tc>
                  <a:txBody>
                    <a:bodyPr/>
                    <a:lstStyle/>
                    <a:p>
                      <a:pPr lvl="0" indent="0" marL="0">
                        <a:buNone/>
                      </a:pPr>
                      <a:r>
                        <a:rPr/>
                        <a:t>64.561974</a:t>
                      </a:r>
                    </a:p>
                  </a:txBody>
                </a:tc>
                <a:tc>
                  <a:txBody>
                    <a:bodyPr/>
                    <a:lstStyle/>
                    <a:p>
                      <a:pPr lvl="0" indent="0" marL="0">
                        <a:buNone/>
                      </a:pPr>
                      <a:r>
                        <a:rPr/>
                        <a:t>63.337182</a:t>
                      </a:r>
                    </a:p>
                  </a:txBody>
                </a:tc>
                <a:tc>
                  <a:txBody>
                    <a:bodyPr/>
                    <a:lstStyle/>
                    <a:p>
                      <a:pPr lvl="0" indent="0" marL="0">
                        <a:buNone/>
                      </a:pPr>
                      <a:r>
                        <a:rPr/>
                        <a:t>78.922344</a:t>
                      </a:r>
                    </a:p>
                  </a:txBody>
                </a:tc>
                <a:tc>
                  <a:txBody>
                    <a:bodyPr/>
                    <a:lstStyle/>
                    <a:p>
                      <a:pPr lvl="0" indent="0" marL="0">
                        <a:buNone/>
                      </a:pPr>
                      <a:r>
                        <a:rPr/>
                        <a:t>0.270694</a:t>
                      </a:r>
                    </a:p>
                  </a:txBody>
                </a:tc>
                <a:tc>
                  <a:txBody>
                    <a:bodyPr/>
                    <a:lstStyle/>
                    <a:p>
                      <a:pPr lvl="0" indent="0" marL="0">
                        <a:buNone/>
                      </a:pPr>
                      <a:r>
                        <a:rPr/>
                        <a:t>0.530142</a:t>
                      </a:r>
                    </a:p>
                  </a:txBody>
                </a:tc>
                <a:tc>
                  <a:txBody>
                    <a:bodyPr/>
                    <a:lstStyle/>
                    <a:p>
                      <a:pPr lvl="0" indent="0" marL="0">
                        <a:buNone/>
                      </a:pPr>
                      <a:r>
                        <a:rPr/>
                        <a:t>...</a:t>
                      </a:r>
                    </a:p>
                  </a:txBody>
                </a:tc>
                <a:tc>
                  <a:txBody>
                    <a:bodyPr/>
                    <a:lstStyle/>
                    <a:p>
                      <a:pPr lvl="0" indent="0" marL="0">
                        <a:buNone/>
                      </a:pPr>
                      <a:r>
                        <a:rPr/>
                        <a:t>0.601338</a:t>
                      </a:r>
                    </a:p>
                  </a:txBody>
                </a:tc>
                <a:tc>
                  <a:txBody>
                    <a:bodyPr/>
                    <a:lstStyle/>
                    <a:p>
                      <a:pPr lvl="0" indent="0" marL="0">
                        <a:buNone/>
                      </a:pPr>
                      <a:r>
                        <a:rPr/>
                        <a:t>0.315584</a:t>
                      </a:r>
                    </a:p>
                  </a:txBody>
                </a:tc>
                <a:tc>
                  <a:txBody>
                    <a:bodyPr/>
                    <a:lstStyle/>
                    <a:p>
                      <a:pPr lvl="0" indent="0" marL="0">
                        <a:buNone/>
                      </a:pPr>
                      <a:r>
                        <a:rPr/>
                        <a:t>1.466408</a:t>
                      </a:r>
                    </a:p>
                  </a:txBody>
                </a:tc>
                <a:tc>
                  <a:txBody>
                    <a:bodyPr/>
                    <a:lstStyle/>
                    <a:p>
                      <a:pPr lvl="0" indent="0" marL="0">
                        <a:buNone/>
                      </a:pPr>
                      <a:r>
                        <a:rPr/>
                        <a:t>3.338957</a:t>
                      </a:r>
                    </a:p>
                  </a:txBody>
                </a:tc>
                <a:tc>
                  <a:txBody>
                    <a:bodyPr/>
                    <a:lstStyle/>
                    <a:p>
                      <a:pPr lvl="0" indent="0" marL="0">
                        <a:buNone/>
                      </a:pPr>
                      <a:r>
                        <a:rPr/>
                        <a:t>1570.553756</a:t>
                      </a:r>
                    </a:p>
                  </a:txBody>
                </a:tc>
                <a:tc>
                  <a:txBody>
                    <a:bodyPr/>
                    <a:lstStyle/>
                    <a:p>
                      <a:pPr lvl="0" indent="0" marL="0">
                        <a:buNone/>
                      </a:pPr>
                      <a:r>
                        <a:rPr/>
                        <a:t>0.817882</a:t>
                      </a:r>
                    </a:p>
                  </a:txBody>
                </a:tc>
                <a:tc>
                  <a:txBody>
                    <a:bodyPr/>
                    <a:lstStyle/>
                    <a:p>
                      <a:pPr lvl="0" indent="0" marL="0">
                        <a:buNone/>
                      </a:pPr>
                      <a:r>
                        <a:rPr/>
                        <a:t>0.018555</a:t>
                      </a:r>
                    </a:p>
                  </a:txBody>
                </a:tc>
                <a:tc>
                  <a:txBody>
                    <a:bodyPr/>
                    <a:lstStyle/>
                    <a:p>
                      <a:pPr lvl="0" indent="0" marL="0">
                        <a:buNone/>
                      </a:pPr>
                      <a:r>
                        <a:rPr/>
                        <a:t>1.649929</a:t>
                      </a:r>
                    </a:p>
                  </a:txBody>
                </a:tc>
                <a:tc>
                  <a:txBody>
                    <a:bodyPr/>
                    <a:lstStyle/>
                    <a:p>
                      <a:pPr lvl="0" indent="0" marL="0">
                        <a:buNone/>
                      </a:pPr>
                      <a:r>
                        <a:rPr/>
                        <a:t>2</a:t>
                      </a:r>
                    </a:p>
                  </a:txBody>
                </a:tc>
                <a:tc>
                  <a:txBody>
                    <a:bodyPr/>
                    <a:lstStyle/>
                    <a:p>
                      <a:pPr lvl="0" indent="0" marL="0">
                        <a:buNone/>
                      </a:pPr>
                      <a:r>
                        <a:rPr/>
                        <a:t>3.491107</a:t>
                      </a:r>
                    </a:p>
                  </a:txBody>
                </a:tc>
              </a:tr>
            </a:tbl>
          </a:graphicData>
        </a:graphic>
      </p:graphicFrame>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TotalTime>
  <Words>0</Words>
  <Application>Microsoft Office PowerPoint</Application>
  <PresentationFormat>Widescreen</PresentationFormat>
  <Paragraphs>0</Paragraphs>
  <Slides>4</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4</vt:i4>
      </vt:variant>
    </vt:vector>
  </HeadingPairs>
  <TitlesOfParts>
    <vt:vector size="6" baseType="lpstr">
      <vt:lpstr>Arial</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Soundscapy</dc:title>
  <dc:creator>Andrew Mitchell</dc:creator>
  <cp:keywords/>
  <dcterms:created xsi:type="dcterms:W3CDTF">2024-08-25T21:08:47Z</dcterms:created>
  <dcterms:modified xsi:type="dcterms:W3CDTF">2024-08-25T21:08:47Z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ibliography">
    <vt:lpwstr>FellowshipRefs-biblatex.bib</vt:lpwstr>
  </property>
  <property fmtid="{D5CDD505-2E9C-101B-9397-08002B2CF9AE}" pid="6" name="by-affiliation">
    <vt:lpwstr/>
  </property>
  <property fmtid="{D5CDD505-2E9C-101B-9397-08002B2CF9AE}" pid="7" name="by-author">
    <vt:lpwstr/>
  </property>
  <property fmtid="{D5CDD505-2E9C-101B-9397-08002B2CF9AE}" pid="8" name="date">
    <vt:lpwstr>2024-08-26</vt:lpwstr>
  </property>
  <property fmtid="{D5CDD505-2E9C-101B-9397-08002B2CF9AE}" pid="9" name="execute">
    <vt:lpwstr/>
  </property>
  <property fmtid="{D5CDD505-2E9C-101B-9397-08002B2CF9AE}" pid="10" name="header-includes">
    <vt:lpwstr/>
  </property>
  <property fmtid="{D5CDD505-2E9C-101B-9397-08002B2CF9AE}" pid="11" name="include-after">
    <vt:lpwstr/>
  </property>
  <property fmtid="{D5CDD505-2E9C-101B-9397-08002B2CF9AE}" pid="12" name="include-before">
    <vt:lpwstr/>
  </property>
  <property fmtid="{D5CDD505-2E9C-101B-9397-08002B2CF9AE}" pid="13" name="institute">
    <vt:lpwstr>University College London</vt:lpwstr>
  </property>
  <property fmtid="{D5CDD505-2E9C-101B-9397-08002B2CF9AE}" pid="14" name="institutes">
    <vt:lpwstr/>
  </property>
  <property fmtid="{D5CDD505-2E9C-101B-9397-08002B2CF9AE}" pid="15" name="jupyter">
    <vt:lpwstr>python3</vt:lpwstr>
  </property>
  <property fmtid="{D5CDD505-2E9C-101B-9397-08002B2CF9AE}" pid="16" name="labels">
    <vt:lpwstr/>
  </property>
  <property fmtid="{D5CDD505-2E9C-101B-9397-08002B2CF9AE}" pid="17" name="subtitle">
    <vt:lpwstr>A Python Package for Soundscape Assessment and Analysis</vt:lpwstr>
  </property>
  <property fmtid="{D5CDD505-2E9C-101B-9397-08002B2CF9AE}" pid="18" name="title-slide-attributes">
    <vt:lpwstr/>
  </property>
  <property fmtid="{D5CDD505-2E9C-101B-9397-08002B2CF9AE}" pid="19" name="toc-title">
    <vt:lpwstr>Table of contents</vt:lpwstr>
  </property>
</Properties>
</file>